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62" r:id="rId7"/>
    <p:sldId id="272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76"/>
    <a:srgbClr val="0096AE"/>
    <a:srgbClr val="68B140"/>
    <a:srgbClr val="F8AF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2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01CFED-B025-425F-AD7E-522924B1A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012B3-6D43-4C91-A69E-41A87A3EC884}" type="datetimeFigureOut">
              <a:rPr lang="fr-FR" altLang="fr-FR"/>
              <a:pPr>
                <a:defRPr/>
              </a:pPr>
              <a:t>28/01/2021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A31584-61E5-428C-B1FB-FFA7CE89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3498E9-C8C8-4BEA-B171-6102FA205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0D37A-1178-4420-AA97-B1D65C52F93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538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6129E4-66B2-4BC1-A38E-841D3D053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70082-6B14-4E4E-8335-22B439F1E61B}" type="datetimeFigureOut">
              <a:rPr lang="fr-FR" altLang="fr-FR"/>
              <a:pPr>
                <a:defRPr/>
              </a:pPr>
              <a:t>28/01/2021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33BD7C-1660-41B4-975A-6453889B4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CE07E0-F88B-47F5-A508-2F4C6BA3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0242-C756-47FA-BF02-4D0CD767955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416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68972B-436A-46EF-9ED4-DD4236F51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32872-F45A-405B-9D05-CE81A8165B13}" type="datetimeFigureOut">
              <a:rPr lang="fr-FR" altLang="fr-FR"/>
              <a:pPr>
                <a:defRPr/>
              </a:pPr>
              <a:t>28/01/2021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DEDBCB-315E-47AF-90FF-D01F27C96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FE7797-A8E4-4AB5-8928-0C605BE9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0FBB1-B77D-4034-914D-677A728C171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0549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9310B5-D1E9-4886-A34C-7206CABD6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F13D3-FB20-4ACA-81A9-BC799DD28351}" type="datetimeFigureOut">
              <a:rPr lang="fr-FR" altLang="fr-FR"/>
              <a:pPr>
                <a:defRPr/>
              </a:pPr>
              <a:t>28/01/2021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EFAA97-5F4E-487A-8E88-8802E11BE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AC5758-C3AA-4BA4-AA38-FDF2EAB7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4A645-A4EF-4AB6-A3C2-423ED457BB5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8674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40A002-5B3D-4BB7-97C0-C0059A3D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3A8B-CF37-420F-9669-615F7B508372}" type="datetimeFigureOut">
              <a:rPr lang="fr-FR" altLang="fr-FR"/>
              <a:pPr>
                <a:defRPr/>
              </a:pPr>
              <a:t>28/01/2021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3A3C2C-5A05-4F05-80BF-FBA977200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A4A8EA-09B7-47CE-ACA0-16A79F61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048FB-1ADD-4205-B858-710BE1ED476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106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0FE24BF-6F8A-4546-8F01-E5DC7474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EE9F0-C74E-4721-9394-0F6FCEEE9505}" type="datetimeFigureOut">
              <a:rPr lang="fr-FR" altLang="fr-FR"/>
              <a:pPr>
                <a:defRPr/>
              </a:pPr>
              <a:t>28/01/2021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94CFCD4-E714-4D6E-B192-6F008A0C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03807DA-11F8-4DEC-82D8-1FDED92C9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16BAD-EA88-4FF1-BE06-450018FF352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3304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132C777-14AD-4B04-B0ED-B3151FFF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AECD7-356B-43C7-92EC-3A494F51ECE9}" type="datetimeFigureOut">
              <a:rPr lang="fr-FR" altLang="fr-FR"/>
              <a:pPr>
                <a:defRPr/>
              </a:pPr>
              <a:t>28/01/2021</a:t>
            </a:fld>
            <a:endParaRPr lang="fr-FR" alt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F0A2081-1931-45B5-B1A4-F07288078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B31C2669-2D2F-4C69-9E3D-085C2558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077C2-45E1-40D8-ABEB-FA1515AA527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5345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CC8851D3-2B63-41E9-BC25-0C4FC8C3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8241-CB80-43D6-9E9E-028E8BCE1507}" type="datetimeFigureOut">
              <a:rPr lang="fr-FR" altLang="fr-FR"/>
              <a:pPr>
                <a:defRPr/>
              </a:pPr>
              <a:t>28/01/2021</a:t>
            </a:fld>
            <a:endParaRPr lang="fr-FR" alt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E6E3521-479D-49E6-A0EA-2747DADE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F84E523A-BD68-4309-B76D-6406C8D7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118BA-75DF-45A6-8C97-25531BF8FA3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5842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C1C0CA10-643F-43F7-8F43-A59212431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A4DA0-C654-44D9-A357-89104C651D40}" type="datetimeFigureOut">
              <a:rPr lang="fr-FR" altLang="fr-FR"/>
              <a:pPr>
                <a:defRPr/>
              </a:pPr>
              <a:t>28/01/2021</a:t>
            </a:fld>
            <a:endParaRPr lang="fr-FR" alt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585B08B9-DDA9-449C-AAC5-443111DF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21CF4A80-06D9-4ABF-BC6A-F7F2C489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38951-5227-461C-807E-7FA2ED4BFEC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097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3204D3F9-52D9-4B3E-AE87-2A980297D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FF5A1-6EB5-4E19-8CB9-EDC2B27B9ED9}" type="datetimeFigureOut">
              <a:rPr lang="fr-FR" altLang="fr-FR"/>
              <a:pPr>
                <a:defRPr/>
              </a:pPr>
              <a:t>28/01/2021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401CD84B-3F07-435F-8E18-35AC20B9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6FB66280-3D01-4FCB-B007-960DA8D4F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58B8C-5297-4C58-A379-B8B3C4749EE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689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C7FB9B6-52AB-4982-BE9D-4663BF7A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A2DD5-1892-470C-85C4-58F37D8E914C}" type="datetimeFigureOut">
              <a:rPr lang="fr-FR" altLang="fr-FR"/>
              <a:pPr>
                <a:defRPr/>
              </a:pPr>
              <a:t>28/01/2021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3325DB7-807C-4FBE-B205-C349898F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70BA121-2FF5-4B74-B2AD-9C25C016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D0FDB-400F-4100-BF79-93FEBD5834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989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C38B9A89-5F8D-47A2-9677-4F6DB225EAB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BB91A8DA-5834-42A9-91D7-49D781E9E7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51DE0A-3BE1-40D1-9B0D-EA601DF97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88C9A8B-C285-41E6-A9D3-08D5AC9B7E49}" type="datetimeFigureOut">
              <a:rPr lang="fr-FR" altLang="fr-FR"/>
              <a:pPr>
                <a:defRPr/>
              </a:pPr>
              <a:t>28/01/2021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B7D0C3-1D59-40D5-A7B1-C3EF002759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03888C-4CB6-40A8-AD5D-3E106E708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CAD0A4-8E06-41DA-BE86-CC8801E68EE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CDE350-B896-43BA-A809-3AC310DAC96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051" name="Image 8" descr="Logo_Ambert_Livradois_Forez_blanc.png">
            <a:extLst>
              <a:ext uri="{FF2B5EF4-FFF2-40B4-BE49-F238E27FC236}">
                <a16:creationId xmlns:a16="http://schemas.microsoft.com/office/drawing/2014/main" id="{E0090E63-3A1F-4D86-966A-729DDD233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63" y="284163"/>
            <a:ext cx="4827587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ZoneTexte 13">
            <a:extLst>
              <a:ext uri="{FF2B5EF4-FFF2-40B4-BE49-F238E27FC236}">
                <a16:creationId xmlns:a16="http://schemas.microsoft.com/office/drawing/2014/main" id="{1E522CBA-4760-4603-9F2F-6DFE27E80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4727575"/>
            <a:ext cx="7248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cs typeface="Calibri" panose="020F0502020204030204" pitchFamily="34" charset="0"/>
              </a:rPr>
              <a:t>LIGNES DIRECTRICES DE GESTION</a:t>
            </a:r>
          </a:p>
        </p:txBody>
      </p:sp>
      <p:sp>
        <p:nvSpPr>
          <p:cNvPr id="2053" name="ZoneTexte 14">
            <a:extLst>
              <a:ext uri="{FF2B5EF4-FFF2-40B4-BE49-F238E27FC236}">
                <a16:creationId xmlns:a16="http://schemas.microsoft.com/office/drawing/2014/main" id="{5BC56CAE-4FA4-42B0-9C18-6F50546D6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5337175"/>
            <a:ext cx="7248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2021-2022</a:t>
            </a:r>
          </a:p>
        </p:txBody>
      </p:sp>
      <p:sp>
        <p:nvSpPr>
          <p:cNvPr id="36" name="Forme libre 35">
            <a:extLst>
              <a:ext uri="{FF2B5EF4-FFF2-40B4-BE49-F238E27FC236}">
                <a16:creationId xmlns:a16="http://schemas.microsoft.com/office/drawing/2014/main" id="{BD2ECC2F-70EC-4DB4-A567-D4F35FCC25EF}"/>
              </a:ext>
            </a:extLst>
          </p:cNvPr>
          <p:cNvSpPr/>
          <p:nvPr/>
        </p:nvSpPr>
        <p:spPr>
          <a:xfrm>
            <a:off x="-12700" y="3365500"/>
            <a:ext cx="9174163" cy="863600"/>
          </a:xfrm>
          <a:custGeom>
            <a:avLst/>
            <a:gdLst>
              <a:gd name="connsiteX0" fmla="*/ 0 w 9173283"/>
              <a:gd name="connsiteY0" fmla="*/ 863781 h 863781"/>
              <a:gd name="connsiteX1" fmla="*/ 320572 w 9173283"/>
              <a:gd name="connsiteY1" fmla="*/ 715834 h 863781"/>
              <a:gd name="connsiteX2" fmla="*/ 1824793 w 9173283"/>
              <a:gd name="connsiteY2" fmla="*/ 752 h 863781"/>
              <a:gd name="connsiteX3" fmla="*/ 4611301 w 9173283"/>
              <a:gd name="connsiteY3" fmla="*/ 580215 h 863781"/>
              <a:gd name="connsiteX4" fmla="*/ 8112931 w 9173283"/>
              <a:gd name="connsiteY4" fmla="*/ 654189 h 863781"/>
              <a:gd name="connsiteX5" fmla="*/ 9173283 w 9173283"/>
              <a:gd name="connsiteY5" fmla="*/ 99384 h 86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73283" h="863781">
                <a:moveTo>
                  <a:pt x="0" y="863781"/>
                </a:moveTo>
                <a:cubicBezTo>
                  <a:pt x="8220" y="861726"/>
                  <a:pt x="320572" y="715834"/>
                  <a:pt x="320572" y="715834"/>
                </a:cubicBezTo>
                <a:cubicBezTo>
                  <a:pt x="624704" y="571996"/>
                  <a:pt x="1109672" y="23355"/>
                  <a:pt x="1824793" y="752"/>
                </a:cubicBezTo>
                <a:cubicBezTo>
                  <a:pt x="2539914" y="-21851"/>
                  <a:pt x="3563278" y="471309"/>
                  <a:pt x="4611301" y="580215"/>
                </a:cubicBezTo>
                <a:cubicBezTo>
                  <a:pt x="5659324" y="689121"/>
                  <a:pt x="7352601" y="734327"/>
                  <a:pt x="8112931" y="654189"/>
                </a:cubicBezTo>
                <a:cubicBezTo>
                  <a:pt x="8873261" y="574051"/>
                  <a:pt x="9173283" y="99384"/>
                  <a:pt x="9173283" y="99384"/>
                </a:cubicBezTo>
              </a:path>
            </a:pathLst>
          </a:custGeom>
          <a:ln w="19050" cmpd="sng">
            <a:solidFill>
              <a:srgbClr val="F8AF0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Forme libre 36">
            <a:extLst>
              <a:ext uri="{FF2B5EF4-FFF2-40B4-BE49-F238E27FC236}">
                <a16:creationId xmlns:a16="http://schemas.microsoft.com/office/drawing/2014/main" id="{52575163-B6B2-47F1-B5B4-5132E2482AFA}"/>
              </a:ext>
            </a:extLst>
          </p:cNvPr>
          <p:cNvSpPr/>
          <p:nvPr/>
        </p:nvSpPr>
        <p:spPr>
          <a:xfrm>
            <a:off x="-36513" y="3500438"/>
            <a:ext cx="9197976" cy="630237"/>
          </a:xfrm>
          <a:custGeom>
            <a:avLst/>
            <a:gdLst>
              <a:gd name="connsiteX0" fmla="*/ 9197942 w 9197942"/>
              <a:gd name="connsiteY0" fmla="*/ 629516 h 629516"/>
              <a:gd name="connsiteX1" fmla="*/ 7188204 w 9197942"/>
              <a:gd name="connsiteY1" fmla="*/ 738 h 629516"/>
              <a:gd name="connsiteX2" fmla="*/ 4130443 w 9197942"/>
              <a:gd name="connsiteY2" fmla="*/ 617187 h 629516"/>
              <a:gd name="connsiteX3" fmla="*/ 2096046 w 9197942"/>
              <a:gd name="connsiteY3" fmla="*/ 738 h 629516"/>
              <a:gd name="connsiteX4" fmla="*/ 0 w 9197942"/>
              <a:gd name="connsiteY4" fmla="*/ 481569 h 62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7942" h="629516">
                <a:moveTo>
                  <a:pt x="9197942" y="629516"/>
                </a:moveTo>
                <a:cubicBezTo>
                  <a:pt x="8615364" y="316154"/>
                  <a:pt x="8032787" y="2793"/>
                  <a:pt x="7188204" y="738"/>
                </a:cubicBezTo>
                <a:cubicBezTo>
                  <a:pt x="6343621" y="-1317"/>
                  <a:pt x="4979136" y="617187"/>
                  <a:pt x="4130443" y="617187"/>
                </a:cubicBezTo>
                <a:cubicBezTo>
                  <a:pt x="3281750" y="617187"/>
                  <a:pt x="2784453" y="23341"/>
                  <a:pt x="2096046" y="738"/>
                </a:cubicBezTo>
                <a:cubicBezTo>
                  <a:pt x="1407639" y="-21865"/>
                  <a:pt x="0" y="481569"/>
                  <a:pt x="0" y="481569"/>
                </a:cubicBezTo>
              </a:path>
            </a:pathLst>
          </a:custGeom>
          <a:ln w="19050" cmpd="sng">
            <a:solidFill>
              <a:srgbClr val="0096A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8" name="Forme libre 37">
            <a:extLst>
              <a:ext uri="{FF2B5EF4-FFF2-40B4-BE49-F238E27FC236}">
                <a16:creationId xmlns:a16="http://schemas.microsoft.com/office/drawing/2014/main" id="{3B46C6CD-925F-42DD-919B-3523B37ABA8A}"/>
              </a:ext>
            </a:extLst>
          </p:cNvPr>
          <p:cNvSpPr/>
          <p:nvPr/>
        </p:nvSpPr>
        <p:spPr>
          <a:xfrm>
            <a:off x="-25400" y="3292475"/>
            <a:ext cx="9309100" cy="865188"/>
          </a:xfrm>
          <a:custGeom>
            <a:avLst/>
            <a:gdLst>
              <a:gd name="connsiteX0" fmla="*/ 0 w 9308909"/>
              <a:gd name="connsiteY0" fmla="*/ 0 h 865229"/>
              <a:gd name="connsiteX1" fmla="*/ 1516550 w 9308909"/>
              <a:gd name="connsiteY1" fmla="*/ 850700 h 865229"/>
              <a:gd name="connsiteX2" fmla="*/ 4549652 w 9308909"/>
              <a:gd name="connsiteY2" fmla="*/ 295896 h 865229"/>
              <a:gd name="connsiteX3" fmla="*/ 8075941 w 9308909"/>
              <a:gd name="connsiteY3" fmla="*/ 863029 h 865229"/>
              <a:gd name="connsiteX4" fmla="*/ 9308909 w 9308909"/>
              <a:gd name="connsiteY4" fmla="*/ 505489 h 865229"/>
              <a:gd name="connsiteX5" fmla="*/ 9308909 w 9308909"/>
              <a:gd name="connsiteY5" fmla="*/ 505489 h 86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08909" h="865229">
                <a:moveTo>
                  <a:pt x="0" y="0"/>
                </a:moveTo>
                <a:cubicBezTo>
                  <a:pt x="379137" y="400692"/>
                  <a:pt x="758275" y="801384"/>
                  <a:pt x="1516550" y="850700"/>
                </a:cubicBezTo>
                <a:cubicBezTo>
                  <a:pt x="2274825" y="900016"/>
                  <a:pt x="3456420" y="293841"/>
                  <a:pt x="4549652" y="295896"/>
                </a:cubicBezTo>
                <a:cubicBezTo>
                  <a:pt x="5642884" y="297951"/>
                  <a:pt x="7282732" y="828097"/>
                  <a:pt x="8075941" y="863029"/>
                </a:cubicBezTo>
                <a:cubicBezTo>
                  <a:pt x="8869150" y="897961"/>
                  <a:pt x="9308909" y="505489"/>
                  <a:pt x="9308909" y="505489"/>
                </a:cubicBezTo>
                <a:lnTo>
                  <a:pt x="9308909" y="505489"/>
                </a:lnTo>
              </a:path>
            </a:pathLst>
          </a:custGeom>
          <a:ln w="19050" cmpd="sng">
            <a:solidFill>
              <a:srgbClr val="68B1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7" name="ZoneTexte 38">
            <a:extLst>
              <a:ext uri="{FF2B5EF4-FFF2-40B4-BE49-F238E27FC236}">
                <a16:creationId xmlns:a16="http://schemas.microsoft.com/office/drawing/2014/main" id="{0941047D-D48A-425C-8822-31C2EAFF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2238" y="4759325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1506538" y="1485900"/>
            <a:ext cx="6270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3. FORMATION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311" y="2361460"/>
            <a:ext cx="637957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FACILITER L’ACCES A LA FORMATION</a:t>
            </a:r>
          </a:p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FAVORISER L’EGALITE D’ACCES A LA FORMATION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cs typeface="Calibri" panose="020F0502020204030204" pitchFamily="34" charset="0"/>
            </a:endParaRP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200707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1506538" y="1485900"/>
            <a:ext cx="6270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4. REGIME INDEMNITAIRE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311" y="2361460"/>
            <a:ext cx="63795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cs typeface="Calibri" panose="020F0502020204030204" pitchFamily="34" charset="0"/>
              </a:rPr>
              <a:t>REEXAMEN PREVU EN 2022</a:t>
            </a: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3501579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1506538" y="1485900"/>
            <a:ext cx="6270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5. ACTION SOCIALE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8902" y="2361460"/>
            <a:ext cx="637957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ADHESION CNAS CONTRATS +1AN</a:t>
            </a: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PARTICIPATION EMPLOYEUR AUX MUTUELLES SANTE ET PREVOYANCE LABELLISEES</a:t>
            </a: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3901716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1506538" y="1485900"/>
            <a:ext cx="6270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6. MAINTIEN DANS L’EMPLOI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8902" y="2361460"/>
            <a:ext cx="6379577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CONVENTION AVEC LE CDG 63</a:t>
            </a: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RESPECTER LES PRECONISATIONS MEDICALES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000" dirty="0">
                <a:cs typeface="Calibri" panose="020F0502020204030204" pitchFamily="34" charset="0"/>
              </a:rPr>
              <a:t>AMENAGER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000" dirty="0">
                <a:cs typeface="Calibri" panose="020F0502020204030204" pitchFamily="34" charset="0"/>
              </a:rPr>
              <a:t>RECHERCHER UN POSTE ADAPTE PARMI LES POSTES DISPONIBLES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000" dirty="0">
                <a:cs typeface="Calibri" panose="020F0502020204030204" pitchFamily="34" charset="0"/>
              </a:rPr>
              <a:t>PROPOSER ET ACCOMPAGNER LES PPR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000" dirty="0">
                <a:cs typeface="Calibri" panose="020F0502020204030204" pitchFamily="34" charset="0"/>
              </a:rPr>
              <a:t>ACCOMPAGNER LE RECLASSEMENT EN INTERNE OU EN EXTERNE EN PARTENARIAT AVEC LE CDG 63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sz="2000" dirty="0">
              <a:cs typeface="Calibri" panose="020F050202020403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sz="2400" dirty="0">
              <a:cs typeface="Calibri" panose="020F050202020403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sz="2400" dirty="0">
              <a:cs typeface="Calibri" panose="020F0502020204030204" pitchFamily="34" charset="0"/>
            </a:endParaRP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3857160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1506538" y="1485900"/>
            <a:ext cx="6270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7. QUALITE DE VIE AU TRAVAIL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76" y="2389643"/>
            <a:ext cx="787990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000" dirty="0">
                <a:cs typeface="Calibri" panose="020F0502020204030204" pitchFamily="34" charset="0"/>
              </a:rPr>
              <a:t>EQUILIBRE VIE PROFESSIONNELLE ET PERSONNELLE</a:t>
            </a:r>
          </a:p>
          <a:p>
            <a:pPr lvl="1" indent="0" algn="just" eaLnBrk="1" hangingPunct="1">
              <a:spcBef>
                <a:spcPct val="0"/>
              </a:spcBef>
              <a:buNone/>
            </a:pPr>
            <a:endParaRPr lang="fr-FR" altLang="fr-FR" sz="2000" dirty="0">
              <a:cs typeface="Calibri" panose="020F0502020204030204" pitchFamily="34" charset="0"/>
            </a:endParaRP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FLEXIBILITE DE L’ORGANISATION DU TRAVAIL DANS LE RESPECT DES NECESSITES DE SERVICE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AUTORISATIONS SPECIALES D’ABSENCE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C.E.T (compte épargne temps) OUVERTS A TOUS LES TYPES DE REPOS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FACILITE D’UTILISATION DES C.E.T</a:t>
            </a:r>
          </a:p>
          <a:p>
            <a:pPr lvl="2" indent="0" algn="just" eaLnBrk="1" hangingPunct="1">
              <a:spcBef>
                <a:spcPct val="0"/>
              </a:spcBef>
              <a:buNone/>
            </a:pPr>
            <a:endParaRPr lang="fr-FR" altLang="fr-FR" sz="1600" dirty="0">
              <a:cs typeface="Calibri" panose="020F0502020204030204" pitchFamily="34" charset="0"/>
            </a:endParaRP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000" dirty="0">
                <a:cs typeface="Calibri" panose="020F0502020204030204" pitchFamily="34" charset="0"/>
              </a:rPr>
              <a:t>POUVOIR D’ACHAT</a:t>
            </a:r>
          </a:p>
          <a:p>
            <a:pPr lvl="1" indent="0" algn="just" eaLnBrk="1" hangingPunct="1">
              <a:spcBef>
                <a:spcPct val="0"/>
              </a:spcBef>
              <a:buNone/>
            </a:pPr>
            <a:endParaRPr lang="fr-FR" altLang="fr-FR" sz="2000" dirty="0">
              <a:cs typeface="Calibri" panose="020F0502020204030204" pitchFamily="34" charset="0"/>
            </a:endParaRP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HEURES SUPPLEMENTAIRES NUIT ET FERIES RECUPEREES OU REMUNEREES AU CHOIX DE L’AGENT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MONETISATION POSSIBLE DES C.E.T JUSQU’À 10 JOURS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PARTICIPATION EMPLOYEUR AUX MUTUELLES</a:t>
            </a: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sz="2400" dirty="0">
              <a:cs typeface="Calibri" panose="020F050202020403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sz="2400" dirty="0">
              <a:cs typeface="Calibri" panose="020F0502020204030204" pitchFamily="34" charset="0"/>
            </a:endParaRP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3261474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1506538" y="1485900"/>
            <a:ext cx="6270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8. EGALITE FEMMES / HOMMES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76" y="2389643"/>
            <a:ext cx="787990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REGIME INDEMNITAIRE NON MODULE A PERMIS UNE DIMINUTION DES DISPARITES INDEMNITAIRES LIEES AU SEXE DE L’AGENT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altLang="fr-FR" sz="2400" dirty="0">
              <a:cs typeface="Calibri" panose="020F050202020403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MISE EN APPLICATION DU PLAN PLURIANNUEL EN FAVEUR DE L’EGALITE PROFESSIONNELLE</a:t>
            </a: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sz="2400" dirty="0">
              <a:cs typeface="Calibri" panose="020F0502020204030204" pitchFamily="34" charset="0"/>
            </a:endParaRP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1040445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1506538" y="1485900"/>
            <a:ext cx="6270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9. EGALITE FEMMES / HOMMES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76" y="2389643"/>
            <a:ext cx="787990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REGIME INDEMNITAIRE NON MODULE A PERMIS UNE DIMINUTION DES DISPARITES INDEMNITAIRES LIEES AU SEXE DE L’AGENT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altLang="fr-FR" sz="2400" dirty="0">
              <a:cs typeface="Calibri" panose="020F050202020403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MISE EN APPLICATION DU PLAN PLURIANNUEL EN FAVEUR DE L’EGALITE PROFESSIONNELLE</a:t>
            </a: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sz="2400" dirty="0">
              <a:cs typeface="Calibri" panose="020F0502020204030204" pitchFamily="34" charset="0"/>
            </a:endParaRP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3061108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1109708" y="3069779"/>
            <a:ext cx="692458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96AE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Calibri"/>
              </a:rPr>
              <a:t>II.  PROMOTION ET VALORISATION DES PARCOURS PROFESSIONNELS</a:t>
            </a: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DD66FD-3C36-4BBC-A0C5-DDB265AE737D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377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1506538" y="1485900"/>
            <a:ext cx="6270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1. AVANCEMENTS DE GRADE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76" y="2299317"/>
            <a:ext cx="8096434" cy="4306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RATIOS DE 100% NON CONTRAIGNANTS</a:t>
            </a: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CAS PARTICULIERS DE LA CATEGORIE B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000" dirty="0">
                <a:cs typeface="Calibri" panose="020F0502020204030204" pitchFamily="34" charset="0"/>
              </a:rPr>
              <a:t>POUR LA VOIE DE L’EXAMEN PRO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ETRE A JOUR DE SES OBLIGATIONS DE FORMATION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NIVEAU DES MISSIONS DU POSTE ACTUEL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ANCIENNETE DANS LE GRADE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BENEFICE ANTERIEUR D’UN AVANCEMENT OU UNE PROMOTION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000" dirty="0">
                <a:cs typeface="Calibri" panose="020F0502020204030204" pitchFamily="34" charset="0"/>
              </a:rPr>
              <a:t>POUR LA VOIE AU CHOIX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ETRE A JOUR DE SES OBLIGATIONS DE FORMATION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ETRE ADMISSIBLE A L’EXAMEN PRO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NIVEAU DES MISSIONS DU POSTE ACTUEL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ANCIENNETE DANS LE GRADE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>
                <a:cs typeface="Calibri" panose="020F0502020204030204" pitchFamily="34" charset="0"/>
              </a:rPr>
              <a:t>BENEFICE ANTERIEUR D’UN AVANCEMENT OU UNE PROMOTION</a:t>
            </a:r>
          </a:p>
          <a:p>
            <a:pPr lvl="2" indent="0" algn="just" eaLnBrk="1" hangingPunct="1">
              <a:spcBef>
                <a:spcPct val="0"/>
              </a:spcBef>
              <a:buNone/>
            </a:pPr>
            <a:endParaRPr lang="fr-FR" altLang="fr-FR" sz="1600" dirty="0">
              <a:cs typeface="Calibri" panose="020F0502020204030204" pitchFamily="34" charset="0"/>
            </a:endParaRP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sz="2000" dirty="0">
              <a:cs typeface="Calibri" panose="020F0502020204030204" pitchFamily="34" charset="0"/>
            </a:endParaRP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1013865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1506538" y="1485900"/>
            <a:ext cx="6270625" cy="8925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AVANCEMENTS DE GRADE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+mn-ea"/>
                <a:cs typeface="Calibri"/>
              </a:rPr>
              <a:t>Cas des agents non titulaires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097" y="2752078"/>
            <a:ext cx="662306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000" dirty="0">
                <a:cs typeface="Calibri" panose="020F0502020204030204" pitchFamily="34" charset="0"/>
              </a:rPr>
              <a:t>Pas d’avancement légal mais réexamen tous les 3 ans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000" dirty="0">
                <a:cs typeface="Calibri" panose="020F0502020204030204" pitchFamily="34" charset="0"/>
              </a:rPr>
              <a:t>Proposition Ambert Livradois Forez pour les contractuels à durée indéterminée réévaluation corrélée à celle des titulaires.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000" dirty="0">
                <a:cs typeface="Calibri" panose="020F0502020204030204" pitchFamily="34" charset="0"/>
              </a:rPr>
              <a:t>CDD non concernés</a:t>
            </a: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226028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er 3">
            <a:extLst>
              <a:ext uri="{FF2B5EF4-FFF2-40B4-BE49-F238E27FC236}">
                <a16:creationId xmlns:a16="http://schemas.microsoft.com/office/drawing/2014/main" id="{444E268B-BBF6-4AF2-B9DD-BCFB101DC5B7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29EF1C3-2FDD-46D5-9DF9-9BC3A77D2C00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72BE780-FC23-4E7B-9F46-D31A34FAF98A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05E16BE-32B9-4206-95FF-61C9FD4A713B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D7274DAE-6757-41C8-A6D6-C557F42F70A6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076" name="Image 8" descr="Logo_Ambert_Livradois_Forez_blanc.png">
            <a:extLst>
              <a:ext uri="{FF2B5EF4-FFF2-40B4-BE49-F238E27FC236}">
                <a16:creationId xmlns:a16="http://schemas.microsoft.com/office/drawing/2014/main" id="{4E84A2D9-42B3-4063-BC9B-373C9A955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149187F-49AC-493D-B4BC-B4A44149D4D5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36EA6D3-32DD-4488-9736-F793DC8F02CA}"/>
              </a:ext>
            </a:extLst>
          </p:cNvPr>
          <p:cNvSpPr txBox="1"/>
          <p:nvPr/>
        </p:nvSpPr>
        <p:spPr>
          <a:xfrm>
            <a:off x="1506538" y="1485900"/>
            <a:ext cx="6270625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DEFINITIONS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+mn-ea"/>
                <a:cs typeface="Calibri"/>
              </a:rPr>
              <a:t>LIGNES DIRECTRICES DE GESTION</a:t>
            </a:r>
          </a:p>
        </p:txBody>
      </p:sp>
      <p:sp>
        <p:nvSpPr>
          <p:cNvPr id="3079" name="ZoneTexte 16">
            <a:extLst>
              <a:ext uri="{FF2B5EF4-FFF2-40B4-BE49-F238E27FC236}">
                <a16:creationId xmlns:a16="http://schemas.microsoft.com/office/drawing/2014/main" id="{6204F8A8-CE29-4E45-8BB1-114ED2A50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782" y="2548579"/>
            <a:ext cx="6416135" cy="385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sz="1800" b="1" dirty="0">
                <a:solidFill>
                  <a:srgbClr val="0070C0"/>
                </a:solidFill>
              </a:rPr>
              <a:t>loi n° 2019-828 du 6 août 2019 dite de Transformation de la Fonction Publique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fr-FR" sz="1800" b="1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sz="1800" b="1" dirty="0"/>
              <a:t>OBJECTIFS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fr-FR" sz="1800" b="1" dirty="0"/>
          </a:p>
          <a:p>
            <a:pPr>
              <a:buFont typeface="+mj-lt"/>
              <a:buAutoNum type="arabicPeriod"/>
            </a:pPr>
            <a:r>
              <a:rPr lang="fr-FR" sz="1800" dirty="0"/>
              <a:t>déterminer </a:t>
            </a:r>
            <a:r>
              <a:rPr lang="fr-FR" sz="1800" b="1" dirty="0"/>
              <a:t>la stratégie pluriannuelle de pilotage des ressources humaines</a:t>
            </a:r>
            <a:r>
              <a:rPr lang="fr-FR" sz="1800" dirty="0"/>
              <a:t> en précisant les enjeux et les objectifs de la politique de RH à conduire au sein de l’établissement public (= emploi)</a:t>
            </a:r>
          </a:p>
          <a:p>
            <a:pPr>
              <a:buNone/>
            </a:pPr>
            <a:endParaRPr lang="fr-FR" sz="1800" dirty="0"/>
          </a:p>
          <a:p>
            <a:pPr>
              <a:buFont typeface="+mj-lt"/>
              <a:buAutoNum type="arabicPeriod"/>
            </a:pPr>
            <a:r>
              <a:rPr lang="fr-FR" sz="1800" dirty="0"/>
              <a:t>fixer </a:t>
            </a:r>
            <a:r>
              <a:rPr lang="fr-FR" sz="1800" b="1" dirty="0"/>
              <a:t>des orientations générales en matière de promotion et de valorisation des parcours professionnels</a:t>
            </a:r>
            <a:r>
              <a:rPr lang="fr-FR" sz="1800" dirty="0"/>
              <a:t> notamment en matière d’avancement de garde et de promotion interne (= carrière)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cs typeface="Calibri" panose="020F0502020204030204" pitchFamily="34" charset="0"/>
            </a:endParaRPr>
          </a:p>
        </p:txBody>
      </p:sp>
      <p:sp>
        <p:nvSpPr>
          <p:cNvPr id="3080" name="ZoneTexte 18">
            <a:extLst>
              <a:ext uri="{FF2B5EF4-FFF2-40B4-BE49-F238E27FC236}">
                <a16:creationId xmlns:a16="http://schemas.microsoft.com/office/drawing/2014/main" id="{1300C6D1-68D2-48E1-84B6-D69E49202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6BA1724-D9FE-4D4F-A518-E9DEC65145E4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fr-FR" altLang="fr-FR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1506538" y="1485900"/>
            <a:ext cx="6270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2. Promotion interne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097" y="2752078"/>
            <a:ext cx="662306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DOSSIER UNIQUEMENT SUITE A EXAMEN PROFESSIONNEL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000" dirty="0">
                <a:cs typeface="Calibri" panose="020F0502020204030204" pitchFamily="34" charset="0"/>
              </a:rPr>
              <a:t>SI OCCUPE UN POSTE ELIGIBLE</a:t>
            </a:r>
          </a:p>
          <a:p>
            <a:pPr marL="1485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000" dirty="0">
                <a:cs typeface="Calibri" panose="020F0502020204030204" pitchFamily="34" charset="0"/>
              </a:rPr>
              <a:t>OU SI CANDIDAT SUR UN POSTE ELIGIBLE EN INTERNE OU EN EXTERNE</a:t>
            </a:r>
          </a:p>
          <a:p>
            <a:pPr lvl="2" indent="0" algn="just" eaLnBrk="1" hangingPunct="1">
              <a:spcBef>
                <a:spcPct val="0"/>
              </a:spcBef>
              <a:buNone/>
            </a:pPr>
            <a:endParaRPr lang="fr-FR" altLang="fr-FR" sz="1600" dirty="0">
              <a:cs typeface="Calibri" panose="020F0502020204030204" pitchFamily="34" charset="0"/>
            </a:endParaRP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sz="2000" dirty="0">
              <a:cs typeface="Calibri" panose="020F0502020204030204" pitchFamily="34" charset="0"/>
            </a:endParaRP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1532855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612559" y="1485900"/>
            <a:ext cx="812306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3. PROJETS D’EVOLUTION PROFESSIONNELLE : identification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33" y="2912448"/>
            <a:ext cx="8025414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918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A LA DEMANDE DE L’AGENT OU DE L’ETABLISSEMENT</a:t>
            </a:r>
          </a:p>
          <a:p>
            <a:pPr marL="918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EN INTERNE : </a:t>
            </a:r>
          </a:p>
          <a:p>
            <a:pPr marL="1376100" lvl="3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POLITIQUE DE RECRUTEMENT</a:t>
            </a:r>
          </a:p>
          <a:p>
            <a:pPr marL="1376100" lvl="3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STAGE IMMERSION 2 J SOUS RESERVE NECESSITE SERVICE</a:t>
            </a:r>
          </a:p>
          <a:p>
            <a:pPr marL="918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EN EXTERNE :</a:t>
            </a:r>
          </a:p>
          <a:p>
            <a:pPr marL="1376100" lvl="3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ASA RECRUTEMENT 2 ½ JOURNEES/AN ENTRETIENS RECRUTEMENT</a:t>
            </a:r>
          </a:p>
          <a:p>
            <a:pPr marL="1376100" lvl="3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dirty="0">
              <a:cs typeface="Calibri" panose="020F0502020204030204" pitchFamily="34" charset="0"/>
            </a:endParaRPr>
          </a:p>
          <a:p>
            <a:pPr marL="1376100" lvl="3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dirty="0">
              <a:cs typeface="Calibri" panose="020F0502020204030204" pitchFamily="34" charset="0"/>
            </a:endParaRPr>
          </a:p>
          <a:p>
            <a:pPr marL="918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dirty="0">
              <a:cs typeface="Calibri" panose="020F0502020204030204" pitchFamily="34" charset="0"/>
            </a:endParaRP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sz="2000" dirty="0">
              <a:cs typeface="Calibri" panose="020F0502020204030204" pitchFamily="34" charset="0"/>
            </a:endParaRP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3369485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612559" y="1485900"/>
            <a:ext cx="812306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3. PROJETS D’EVOLUTION PROFESSIONNELLE : suivi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33" y="2912448"/>
            <a:ext cx="802541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376100" lvl="3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LES PARTENAIRES</a:t>
            </a:r>
          </a:p>
          <a:p>
            <a:pPr marL="1833300" lvl="4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HIERARCHIE</a:t>
            </a:r>
          </a:p>
          <a:p>
            <a:pPr marL="1833300" lvl="4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RESPONSABLE RH </a:t>
            </a:r>
          </a:p>
          <a:p>
            <a:pPr marL="1833300" lvl="4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RESPONSABLE FORMATION ET CNFPT (PARCOURS FORMATION DEDIE)</a:t>
            </a:r>
          </a:p>
          <a:p>
            <a:pPr marL="1833300" lvl="4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CONSEILLER MOBILITE DU CDG</a:t>
            </a:r>
          </a:p>
          <a:p>
            <a:pPr marL="1833300" lvl="4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CELLULE PLURIDISCIPLINAIRE DU CDG</a:t>
            </a:r>
          </a:p>
          <a:p>
            <a:pPr marL="1490400" lvl="4" indent="0" algn="just" eaLnBrk="1" hangingPunct="1">
              <a:spcBef>
                <a:spcPct val="0"/>
              </a:spcBef>
              <a:buNone/>
            </a:pPr>
            <a:endParaRPr lang="fr-FR" altLang="fr-FR" dirty="0">
              <a:cs typeface="Calibri" panose="020F0502020204030204" pitchFamily="34" charset="0"/>
            </a:endParaRPr>
          </a:p>
          <a:p>
            <a:pPr marL="1376100" lvl="3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A.S.A 2 ½ JOURNEES POUR RENCONTRER LES PARTENAIRES DU CDG</a:t>
            </a:r>
          </a:p>
          <a:p>
            <a:pPr marL="1376100" lvl="3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dirty="0">
              <a:cs typeface="Calibri" panose="020F0502020204030204" pitchFamily="34" charset="0"/>
            </a:endParaRPr>
          </a:p>
          <a:p>
            <a:pPr marL="918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dirty="0">
              <a:cs typeface="Calibri" panose="020F0502020204030204" pitchFamily="34" charset="0"/>
            </a:endParaRP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sz="2000" dirty="0">
              <a:cs typeface="Calibri" panose="020F0502020204030204" pitchFamily="34" charset="0"/>
            </a:endParaRP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2257286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612559" y="1485900"/>
            <a:ext cx="812306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3. PROJETS D’EVOLUTION PROFESSIONNELLE : finalisation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33" y="2912448"/>
            <a:ext cx="802541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376100" lvl="3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PROTOCOLE D’ACCUEIL</a:t>
            </a:r>
          </a:p>
          <a:p>
            <a:pPr marL="1376100" lvl="3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dirty="0">
                <a:cs typeface="Calibri" panose="020F0502020204030204" pitchFamily="34" charset="0"/>
              </a:rPr>
              <a:t>PARCOURS DE FORMATION</a:t>
            </a:r>
          </a:p>
          <a:p>
            <a:pPr marL="918900" lvl="2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dirty="0">
              <a:cs typeface="Calibri" panose="020F0502020204030204" pitchFamily="34" charset="0"/>
            </a:endParaRPr>
          </a:p>
          <a:p>
            <a:pPr marL="1085850" lvl="1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altLang="fr-FR" sz="2000" dirty="0">
              <a:cs typeface="Calibri" panose="020F0502020204030204" pitchFamily="34" charset="0"/>
            </a:endParaRP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101367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er 3">
            <a:extLst>
              <a:ext uri="{FF2B5EF4-FFF2-40B4-BE49-F238E27FC236}">
                <a16:creationId xmlns:a16="http://schemas.microsoft.com/office/drawing/2014/main" id="{444E268B-BBF6-4AF2-B9DD-BCFB101DC5B7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29EF1C3-2FDD-46D5-9DF9-9BC3A77D2C00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72BE780-FC23-4E7B-9F46-D31A34FAF98A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05E16BE-32B9-4206-95FF-61C9FD4A713B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D7274DAE-6757-41C8-A6D6-C557F42F70A6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6" name="Image 8" descr="Logo_Ambert_Livradois_Forez_blanc.png">
            <a:extLst>
              <a:ext uri="{FF2B5EF4-FFF2-40B4-BE49-F238E27FC236}">
                <a16:creationId xmlns:a16="http://schemas.microsoft.com/office/drawing/2014/main" id="{4E84A2D9-42B3-4063-BC9B-373C9A955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149187F-49AC-493D-B4BC-B4A44149D4D5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36EA6D3-32DD-4488-9736-F793DC8F02CA}"/>
              </a:ext>
            </a:extLst>
          </p:cNvPr>
          <p:cNvSpPr txBox="1"/>
          <p:nvPr/>
        </p:nvSpPr>
        <p:spPr>
          <a:xfrm>
            <a:off x="1506538" y="1485900"/>
            <a:ext cx="6270625" cy="15081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96AE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Calibri"/>
              </a:rPr>
              <a:t>DEFINITIONS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+mn-ea"/>
                <a:cs typeface="Calibri"/>
              </a:rPr>
              <a:t>Loi n°84-53 du 26 janvier 1984 portant dispositions statutaires relatives à la fonction publique territoriale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Calibri"/>
            </a:endParaRPr>
          </a:p>
        </p:txBody>
      </p:sp>
      <p:sp>
        <p:nvSpPr>
          <p:cNvPr id="3080" name="ZoneTexte 18">
            <a:extLst>
              <a:ext uri="{FF2B5EF4-FFF2-40B4-BE49-F238E27FC236}">
                <a16:creationId xmlns:a16="http://schemas.microsoft.com/office/drawing/2014/main" id="{1300C6D1-68D2-48E1-84B6-D69E49202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BA1724-D9FE-4D4F-A518-E9DEC65145E4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D453949-3D73-466C-8638-726D153029D3}"/>
              </a:ext>
            </a:extLst>
          </p:cNvPr>
          <p:cNvSpPr txBox="1"/>
          <p:nvPr/>
        </p:nvSpPr>
        <p:spPr>
          <a:xfrm>
            <a:off x="1624613" y="2951798"/>
            <a:ext cx="62706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La règle est de pourvoir les emplois permanents par du personnel titulaire</a:t>
            </a:r>
          </a:p>
          <a:p>
            <a:endParaRPr lang="fr-FR" dirty="0"/>
          </a:p>
          <a:p>
            <a:r>
              <a:rPr lang="fr-FR" dirty="0"/>
              <a:t>Le recours au contractuels est dérogatoire</a:t>
            </a:r>
          </a:p>
        </p:txBody>
      </p:sp>
    </p:spTree>
    <p:extLst>
      <p:ext uri="{BB962C8B-B14F-4D97-AF65-F5344CB8AC3E}">
        <p14:creationId xmlns:p14="http://schemas.microsoft.com/office/powerpoint/2010/main" val="174655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er 3">
            <a:extLst>
              <a:ext uri="{FF2B5EF4-FFF2-40B4-BE49-F238E27FC236}">
                <a16:creationId xmlns:a16="http://schemas.microsoft.com/office/drawing/2014/main" id="{5BBAD002-66D7-472D-B63F-CF8B05A01BB3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053ABC8-13B3-4B54-AA7F-C0BE047B69F4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FF8C6C6-9106-4E08-A4BF-70DE8A16E0DD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BA948A4-D54D-4272-ABD7-6D890391B14F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9B8BB86-3070-4EAD-9845-40F2923F7174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148" name="Image 8" descr="Logo_Ambert_Livradois_Forez_blanc.png">
            <a:extLst>
              <a:ext uri="{FF2B5EF4-FFF2-40B4-BE49-F238E27FC236}">
                <a16:creationId xmlns:a16="http://schemas.microsoft.com/office/drawing/2014/main" id="{E241D3E9-A4A3-4E9A-9554-806FF3DB5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D273A5D-3E83-41FA-A694-FB8A03D2EEB4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83D763E-33A8-4026-B841-F510021F7633}"/>
              </a:ext>
            </a:extLst>
          </p:cNvPr>
          <p:cNvSpPr txBox="1"/>
          <p:nvPr/>
        </p:nvSpPr>
        <p:spPr>
          <a:xfrm>
            <a:off x="1506538" y="1485900"/>
            <a:ext cx="6270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DEFINITIONS</a:t>
            </a:r>
          </a:p>
        </p:txBody>
      </p:sp>
      <p:sp>
        <p:nvSpPr>
          <p:cNvPr id="6151" name="ZoneTexte 16">
            <a:extLst>
              <a:ext uri="{FF2B5EF4-FFF2-40B4-BE49-F238E27FC236}">
                <a16:creationId xmlns:a16="http://schemas.microsoft.com/office/drawing/2014/main" id="{191741CE-B899-40B0-B8AA-4DCFB64A7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93" y="2486025"/>
            <a:ext cx="838098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fr-FR" altLang="fr-FR" dirty="0">
                <a:cs typeface="Calibri" panose="020F0502020204030204" pitchFamily="34" charset="0"/>
              </a:rPr>
              <a:t>						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dirty="0">
                <a:cs typeface="Calibri" panose="020F0502020204030204" pitchFamily="34" charset="0"/>
              </a:rPr>
              <a:t>	Catégories 	B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dirty="0">
                <a:cs typeface="Calibri" panose="020F0502020204030204" pitchFamily="34" charset="0"/>
              </a:rPr>
              <a:t>						C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dirty="0">
                <a:cs typeface="Calibri" panose="020F0502020204030204" pitchFamily="34" charset="0"/>
              </a:rPr>
              <a:t>		Cadre d’emploi (adjt admin)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dirty="0">
                <a:cs typeface="Calibri" panose="020F0502020204030204" pitchFamily="34" charset="0"/>
              </a:rPr>
              <a:t>						 Adjt </a:t>
            </a:r>
            <a:r>
              <a:rPr lang="fr-FR" altLang="fr-FR" dirty="0" err="1">
                <a:cs typeface="Calibri" panose="020F0502020204030204" pitchFamily="34" charset="0"/>
              </a:rPr>
              <a:t>princ</a:t>
            </a:r>
            <a:r>
              <a:rPr lang="fr-FR" altLang="fr-FR" dirty="0">
                <a:cs typeface="Calibri" panose="020F0502020204030204" pitchFamily="34" charset="0"/>
              </a:rPr>
              <a:t> 1</a:t>
            </a:r>
            <a:r>
              <a:rPr lang="fr-FR" altLang="fr-FR" baseline="30000" dirty="0">
                <a:cs typeface="Calibri" panose="020F0502020204030204" pitchFamily="34" charset="0"/>
              </a:rPr>
              <a:t>ère</a:t>
            </a:r>
            <a:r>
              <a:rPr lang="fr-FR" altLang="fr-FR" dirty="0">
                <a:cs typeface="Calibri" panose="020F0502020204030204" pitchFamily="34" charset="0"/>
              </a:rPr>
              <a:t> cl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dirty="0">
                <a:cs typeface="Calibri" panose="020F0502020204030204" pitchFamily="34" charset="0"/>
              </a:rPr>
              <a:t>			Grade	 Adjt </a:t>
            </a:r>
            <a:r>
              <a:rPr lang="fr-FR" altLang="fr-FR" dirty="0" err="1">
                <a:cs typeface="Calibri" panose="020F0502020204030204" pitchFamily="34" charset="0"/>
              </a:rPr>
              <a:t>princ</a:t>
            </a:r>
            <a:r>
              <a:rPr lang="fr-FR" altLang="fr-FR" dirty="0">
                <a:cs typeface="Calibri" panose="020F0502020204030204" pitchFamily="34" charset="0"/>
              </a:rPr>
              <a:t> 2</a:t>
            </a:r>
            <a:r>
              <a:rPr lang="fr-FR" altLang="fr-FR" baseline="30000" dirty="0">
                <a:cs typeface="Calibri" panose="020F0502020204030204" pitchFamily="34" charset="0"/>
              </a:rPr>
              <a:t>ème</a:t>
            </a:r>
            <a:r>
              <a:rPr lang="fr-FR" altLang="fr-FR" dirty="0">
                <a:cs typeface="Calibri" panose="020F0502020204030204" pitchFamily="34" charset="0"/>
              </a:rPr>
              <a:t> cl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cs typeface="Calibri" panose="020F0502020204030204" pitchFamily="34" charset="0"/>
              </a:rPr>
              <a:t>						  </a:t>
            </a:r>
            <a:r>
              <a:rPr lang="fr-FR" altLang="fr-FR" dirty="0">
                <a:cs typeface="Calibri" panose="020F0502020204030204" pitchFamily="34" charset="0"/>
              </a:rPr>
              <a:t>Adjt admin</a:t>
            </a:r>
          </a:p>
        </p:txBody>
      </p:sp>
      <p:sp>
        <p:nvSpPr>
          <p:cNvPr id="6152" name="ZoneTexte 18">
            <a:extLst>
              <a:ext uri="{FF2B5EF4-FFF2-40B4-BE49-F238E27FC236}">
                <a16:creationId xmlns:a16="http://schemas.microsoft.com/office/drawing/2014/main" id="{F692C464-C3CA-4A42-8F9E-0F7C760DD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7E18C9A-B511-4474-9428-4DAF300C10CC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20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56E53DE-B7AF-4016-B7AD-EF70BDA6A391}"/>
              </a:ext>
            </a:extLst>
          </p:cNvPr>
          <p:cNvSpPr txBox="1"/>
          <p:nvPr/>
        </p:nvSpPr>
        <p:spPr>
          <a:xfrm>
            <a:off x="1506538" y="1485900"/>
            <a:ext cx="6270625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DEFINITIONS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+mn-ea"/>
                <a:cs typeface="Calibri"/>
              </a:rPr>
              <a:t>AVANCEMENT DE GRADE / PROMOTION INTERNE</a:t>
            </a:r>
          </a:p>
        </p:txBody>
      </p:sp>
      <p:sp>
        <p:nvSpPr>
          <p:cNvPr id="4" name="Flèche : courbe vers la droite 3">
            <a:extLst>
              <a:ext uri="{FF2B5EF4-FFF2-40B4-BE49-F238E27FC236}">
                <a16:creationId xmlns:a16="http://schemas.microsoft.com/office/drawing/2014/main" id="{CD685067-EF3A-44A3-9867-DDC4B4FAECCC}"/>
              </a:ext>
            </a:extLst>
          </p:cNvPr>
          <p:cNvSpPr/>
          <p:nvPr/>
        </p:nvSpPr>
        <p:spPr>
          <a:xfrm rot="10800000">
            <a:off x="3884995" y="3125480"/>
            <a:ext cx="568171" cy="692458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A1D3F867-A40E-44E3-9FD0-11B11273A350}"/>
              </a:ext>
            </a:extLst>
          </p:cNvPr>
          <p:cNvSpPr/>
          <p:nvPr/>
        </p:nvSpPr>
        <p:spPr>
          <a:xfrm>
            <a:off x="4740676" y="3236450"/>
            <a:ext cx="2467992" cy="4705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Promotion interne</a:t>
            </a:r>
          </a:p>
        </p:txBody>
      </p:sp>
      <p:sp>
        <p:nvSpPr>
          <p:cNvPr id="17" name="Flèche : courbe vers la droite 16">
            <a:extLst>
              <a:ext uri="{FF2B5EF4-FFF2-40B4-BE49-F238E27FC236}">
                <a16:creationId xmlns:a16="http://schemas.microsoft.com/office/drawing/2014/main" id="{850FCEEE-50CD-4360-9548-22AB55D9C61B}"/>
              </a:ext>
            </a:extLst>
          </p:cNvPr>
          <p:cNvSpPr/>
          <p:nvPr/>
        </p:nvSpPr>
        <p:spPr>
          <a:xfrm rot="10800000">
            <a:off x="6350492" y="5108699"/>
            <a:ext cx="568171" cy="692458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89207841-E04C-4BC3-86A4-576E5834A409}"/>
              </a:ext>
            </a:extLst>
          </p:cNvPr>
          <p:cNvSpPr/>
          <p:nvPr/>
        </p:nvSpPr>
        <p:spPr>
          <a:xfrm>
            <a:off x="7010399" y="4903365"/>
            <a:ext cx="1751861" cy="119667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Avancement de grade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er 3">
            <a:extLst>
              <a:ext uri="{FF2B5EF4-FFF2-40B4-BE49-F238E27FC236}">
                <a16:creationId xmlns:a16="http://schemas.microsoft.com/office/drawing/2014/main" id="{8BE577ED-9068-4D00-B069-3D773F41E047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383C7ED-6CA3-47C6-8BB5-3F04B3D26FF4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2D6EDB3-9416-4C73-B13F-F4F78A0AE2A2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FF0F51-EBBC-4D2A-BEFF-D0312E641995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9D8A83C-3A97-42BE-A638-BB90B45BC4B8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100" name="Image 8" descr="Logo_Ambert_Livradois_Forez_blanc.png">
            <a:extLst>
              <a:ext uri="{FF2B5EF4-FFF2-40B4-BE49-F238E27FC236}">
                <a16:creationId xmlns:a16="http://schemas.microsoft.com/office/drawing/2014/main" id="{FD463C25-E0AE-4524-84E5-714DF4298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D22D4B8-58A6-4D6D-B5F7-EC5B4B606A4E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A222A27-17ED-486C-A584-2F824A72C216}"/>
              </a:ext>
            </a:extLst>
          </p:cNvPr>
          <p:cNvSpPr txBox="1"/>
          <p:nvPr/>
        </p:nvSpPr>
        <p:spPr>
          <a:xfrm>
            <a:off x="1506538" y="1485900"/>
            <a:ext cx="666091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2.	PANORAMA DE L’ETABLISSEMENT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4103" name="ZoneTexte 16">
            <a:extLst>
              <a:ext uri="{FF2B5EF4-FFF2-40B4-BE49-F238E27FC236}">
                <a16:creationId xmlns:a16="http://schemas.microsoft.com/office/drawing/2014/main" id="{E96AEFA5-DC93-4362-8AD7-B8D0E2BD5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945" y="2183908"/>
            <a:ext cx="6352944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fr-FR" altLang="fr-FR" sz="2400" dirty="0">
                <a:cs typeface="Calibri" panose="020F0502020204030204" pitchFamily="34" charset="0"/>
              </a:rPr>
              <a:t>200,45 ETP et 225 agents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altLang="fr-FR" sz="2400" dirty="0"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cs typeface="Calibri" panose="020F0502020204030204" pitchFamily="34" charset="0"/>
              </a:rPr>
              <a:t>Répartition 76% titulaires et 24% non-titulaires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cs typeface="Calibri" panose="020F0502020204030204" pitchFamily="34" charset="0"/>
              </a:rPr>
              <a:t>Catégories 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cs typeface="Calibri" panose="020F0502020204030204" pitchFamily="34" charset="0"/>
              </a:rPr>
              <a:t>	A 	9,78%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cs typeface="Calibri" panose="020F0502020204030204" pitchFamily="34" charset="0"/>
              </a:rPr>
              <a:t>	B 	17,78%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cs typeface="Calibri" panose="020F0502020204030204" pitchFamily="34" charset="0"/>
              </a:rPr>
              <a:t>	C 	71,56%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cs typeface="Calibri" panose="020F0502020204030204" pitchFamily="34" charset="0"/>
              </a:rPr>
              <a:t>17 avancements de grade en 2019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cs typeface="Calibri" panose="020F0502020204030204" pitchFamily="34" charset="0"/>
            </a:endParaRPr>
          </a:p>
        </p:txBody>
      </p:sp>
      <p:sp>
        <p:nvSpPr>
          <p:cNvPr id="4104" name="ZoneTexte 18">
            <a:extLst>
              <a:ext uri="{FF2B5EF4-FFF2-40B4-BE49-F238E27FC236}">
                <a16:creationId xmlns:a16="http://schemas.microsoft.com/office/drawing/2014/main" id="{291F2CF3-E932-4119-844C-59E608963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5466B61-925B-49E3-88B9-488681D989DB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fr-FR" altLang="fr-FR" sz="1200"/>
          </a:p>
        </p:txBody>
      </p:sp>
      <p:sp>
        <p:nvSpPr>
          <p:cNvPr id="4" name="Double vague 3">
            <a:extLst>
              <a:ext uri="{FF2B5EF4-FFF2-40B4-BE49-F238E27FC236}">
                <a16:creationId xmlns:a16="http://schemas.microsoft.com/office/drawing/2014/main" id="{437FAB4D-BA40-496B-AE4C-3E2B469EEFF7}"/>
              </a:ext>
            </a:extLst>
          </p:cNvPr>
          <p:cNvSpPr/>
          <p:nvPr/>
        </p:nvSpPr>
        <p:spPr>
          <a:xfrm>
            <a:off x="152061" y="2454195"/>
            <a:ext cx="1340528" cy="892552"/>
          </a:xfrm>
          <a:prstGeom prst="doubleWav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Au 31/12/2019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1506538" y="1485900"/>
            <a:ext cx="6270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96AE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Calibri"/>
              </a:rPr>
              <a:t>3.	</a:t>
            </a:r>
            <a:r>
              <a:rPr lang="fr-FR" sz="3200" b="1" dirty="0">
                <a:solidFill>
                  <a:srgbClr val="0096AE"/>
                </a:solidFill>
                <a:latin typeface="Calibri"/>
                <a:cs typeface="Calibri"/>
              </a:rPr>
              <a:t>ENJEUX ET OBJECTIFS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96AE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Calibri"/>
            </a:endParaRP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667" y="2425759"/>
            <a:ext cx="7276222" cy="333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285750" lvl="0" indent="-285750" algn="just">
              <a:lnSpc>
                <a:spcPct val="105000"/>
              </a:lnSpc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Assurer la continuité et l’efficacité du service public</a:t>
            </a:r>
          </a:p>
          <a:p>
            <a:pPr lvl="0" algn="just">
              <a:lnSpc>
                <a:spcPct val="105000"/>
              </a:lnSpc>
              <a:spcBef>
                <a:spcPts val="200"/>
              </a:spcBef>
              <a:buNone/>
            </a:pP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5000"/>
              </a:lnSpc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Assurer la transparence et l’équité de la gestion RH tout en préservant la libre décision de l’autorité territoriale</a:t>
            </a:r>
          </a:p>
          <a:p>
            <a:pPr lvl="0" algn="just">
              <a:lnSpc>
                <a:spcPct val="105000"/>
              </a:lnSpc>
              <a:spcBef>
                <a:spcPts val="200"/>
              </a:spcBef>
              <a:buNone/>
            </a:pP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5000"/>
              </a:lnSpc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Améliorer la qualité de vie au travail des agents publics</a:t>
            </a:r>
          </a:p>
          <a:p>
            <a:pPr lvl="0" algn="just">
              <a:lnSpc>
                <a:spcPct val="105000"/>
              </a:lnSpc>
              <a:spcBef>
                <a:spcPts val="200"/>
              </a:spcBef>
              <a:buNone/>
            </a:pP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5000"/>
              </a:lnSpc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fr-F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Améliorer l’attractivité de l’établissement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DD66FD-3C36-4BBC-A0C5-DDB265AE737D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923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2910042" y="3162518"/>
            <a:ext cx="41654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96AE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Calibri"/>
              </a:rPr>
              <a:t>I.  PILOTAGE DES RH</a:t>
            </a: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DD66FD-3C36-4BBC-A0C5-DDB265AE737D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70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1506538" y="1485900"/>
            <a:ext cx="6270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1. RECRUTEMENT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311" y="2361460"/>
            <a:ext cx="6379577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ANTICIPER</a:t>
            </a:r>
          </a:p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FAVORISER LA MOBILITE INTERNE (titulaires et CDI)</a:t>
            </a:r>
          </a:p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RESPECTER DE LA LEGALITE DU RECRUTEMENT</a:t>
            </a:r>
          </a:p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ARBITRER LE RECOURS A L’APPRENTISSAGE</a:t>
            </a:r>
          </a:p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VEILLER A L’ABSENCE DE DISCRIMINATION LORS DES RECRUTEMENTS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cs typeface="Calibri" panose="020F0502020204030204" pitchFamily="34" charset="0"/>
            </a:endParaRP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fr-FR" altLang="fr-FR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3">
            <a:extLst>
              <a:ext uri="{FF2B5EF4-FFF2-40B4-BE49-F238E27FC236}">
                <a16:creationId xmlns:a16="http://schemas.microsoft.com/office/drawing/2014/main" id="{444A834E-DBA3-4DF0-AC37-05DA06D53FD8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0"/>
            <a:ext cx="9144000" cy="147638"/>
            <a:chOff x="0" y="3283200"/>
            <a:chExt cx="6609339" cy="3196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2B0567-EA27-42B1-BB8C-77B928376D8F}"/>
                </a:ext>
              </a:extLst>
            </p:cNvPr>
            <p:cNvSpPr/>
            <p:nvPr/>
          </p:nvSpPr>
          <p:spPr>
            <a:xfrm>
              <a:off x="0" y="3283200"/>
              <a:ext cx="2203113" cy="319680"/>
            </a:xfrm>
            <a:prstGeom prst="rect">
              <a:avLst/>
            </a:prstGeom>
            <a:solidFill>
              <a:srgbClr val="0096A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EEB23E1-5304-4633-A8AA-C31EE10F604F}"/>
                </a:ext>
              </a:extLst>
            </p:cNvPr>
            <p:cNvSpPr/>
            <p:nvPr/>
          </p:nvSpPr>
          <p:spPr>
            <a:xfrm>
              <a:off x="2203113" y="3283200"/>
              <a:ext cx="2203113" cy="319680"/>
            </a:xfrm>
            <a:prstGeom prst="rect">
              <a:avLst/>
            </a:prstGeom>
            <a:solidFill>
              <a:srgbClr val="68B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4F72F-563F-4241-9CD3-44D1A4EF81FE}"/>
                </a:ext>
              </a:extLst>
            </p:cNvPr>
            <p:cNvSpPr/>
            <p:nvPr/>
          </p:nvSpPr>
          <p:spPr>
            <a:xfrm>
              <a:off x="4406226" y="3283200"/>
              <a:ext cx="2203113" cy="319680"/>
            </a:xfrm>
            <a:prstGeom prst="rect">
              <a:avLst/>
            </a:prstGeom>
            <a:solidFill>
              <a:srgbClr val="F8AF0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A713706-6637-4F84-8460-9FDF00D5E9BD}"/>
              </a:ext>
            </a:extLst>
          </p:cNvPr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124" name="Image 8" descr="Logo_Ambert_Livradois_Forez_blanc.png">
            <a:extLst>
              <a:ext uri="{FF2B5EF4-FFF2-40B4-BE49-F238E27FC236}">
                <a16:creationId xmlns:a16="http://schemas.microsoft.com/office/drawing/2014/main" id="{A4E900B0-F7D2-43A5-BC88-BE3B691E3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-33338"/>
            <a:ext cx="1470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A64D8B-004D-4D11-83EE-C98608C6CA41}"/>
              </a:ext>
            </a:extLst>
          </p:cNvPr>
          <p:cNvSpPr/>
          <p:nvPr/>
        </p:nvSpPr>
        <p:spPr>
          <a:xfrm>
            <a:off x="0" y="6689725"/>
            <a:ext cx="9144000" cy="168275"/>
          </a:xfrm>
          <a:prstGeom prst="rect">
            <a:avLst/>
          </a:prstGeom>
          <a:solidFill>
            <a:srgbClr val="006A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EAEA54D-6BC4-4935-B36A-D6685D47218E}"/>
              </a:ext>
            </a:extLst>
          </p:cNvPr>
          <p:cNvSpPr txBox="1"/>
          <p:nvPr/>
        </p:nvSpPr>
        <p:spPr>
          <a:xfrm>
            <a:off x="1506538" y="1485900"/>
            <a:ext cx="627062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96AE"/>
                </a:solidFill>
                <a:latin typeface="Calibri"/>
                <a:ea typeface="+mn-ea"/>
                <a:cs typeface="Calibri"/>
              </a:rPr>
              <a:t>2. EVOLUTION PROFESSIONNELLE</a:t>
            </a:r>
          </a:p>
        </p:txBody>
      </p:sp>
      <p:sp>
        <p:nvSpPr>
          <p:cNvPr id="5127" name="ZoneTexte 16">
            <a:extLst>
              <a:ext uri="{FF2B5EF4-FFF2-40B4-BE49-F238E27FC236}">
                <a16:creationId xmlns:a16="http://schemas.microsoft.com/office/drawing/2014/main" id="{577FB056-F796-4E45-8FA7-03D3DB02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311" y="2361460"/>
            <a:ext cx="637957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VEILLER AU MAINTIEN ET DEVELOPPEMENT DES COMPETENCES</a:t>
            </a:r>
          </a:p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FAVORISER L’ACCES AUX CONCOURS ET EXAMENS</a:t>
            </a:r>
          </a:p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ARBITRER LES DEMANDES SI NECESSAIRE</a:t>
            </a:r>
          </a:p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fr-FR" sz="2400" dirty="0">
                <a:cs typeface="Calibri" panose="020F0502020204030204" pitchFamily="34" charset="0"/>
              </a:rPr>
              <a:t>ACCOMPAGNER LA MOBILITE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cs typeface="Calibri" panose="020F0502020204030204" pitchFamily="34" charset="0"/>
            </a:endParaRPr>
          </a:p>
        </p:txBody>
      </p:sp>
      <p:sp>
        <p:nvSpPr>
          <p:cNvPr id="5128" name="ZoneTexte 18">
            <a:extLst>
              <a:ext uri="{FF2B5EF4-FFF2-40B4-BE49-F238E27FC236}">
                <a16:creationId xmlns:a16="http://schemas.microsoft.com/office/drawing/2014/main" id="{D16D48F7-2B12-44E9-B18A-B4291152E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630713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DD66FD-3C36-4BBC-A0C5-DDB265AE737D}" type="slidenum">
              <a:rPr lang="fr-FR" altLang="fr-FR" sz="12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21845055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_Powerpoint-vf.ppt  -  Lecture seule  -  Mode de compatibilité" id="{C7B1907E-6DCF-4194-B0A0-DDCAAC6CECA0}" vid="{BB13F49B-1F6D-4966-B00C-08DF3514BD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Presentation_Powerpoint-vf</Template>
  <TotalTime>472</TotalTime>
  <Words>842</Words>
  <Application>Microsoft Office PowerPoint</Application>
  <PresentationFormat>Affichage à l'écran (4:3)</PresentationFormat>
  <Paragraphs>165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Marielle Giraud</dc:creator>
  <cp:lastModifiedBy>Olivier GALLO-SELVA</cp:lastModifiedBy>
  <cp:revision>23</cp:revision>
  <dcterms:created xsi:type="dcterms:W3CDTF">2021-01-28T08:56:43Z</dcterms:created>
  <dcterms:modified xsi:type="dcterms:W3CDTF">2021-01-28T16:55:19Z</dcterms:modified>
</cp:coreProperties>
</file>