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3"/>
  </p:notesMasterIdLst>
  <p:sldIdLst>
    <p:sldId id="256" r:id="rId3"/>
    <p:sldId id="260" r:id="rId4"/>
    <p:sldId id="471" r:id="rId5"/>
    <p:sldId id="330" r:id="rId6"/>
    <p:sldId id="348" r:id="rId7"/>
    <p:sldId id="472" r:id="rId8"/>
    <p:sldId id="323" r:id="rId9"/>
    <p:sldId id="460" r:id="rId10"/>
    <p:sldId id="499" r:id="rId11"/>
    <p:sldId id="416" r:id="rId12"/>
    <p:sldId id="343" r:id="rId13"/>
    <p:sldId id="498" r:id="rId14"/>
    <p:sldId id="496" r:id="rId15"/>
    <p:sldId id="497" r:id="rId16"/>
    <p:sldId id="418" r:id="rId17"/>
    <p:sldId id="415" r:id="rId18"/>
    <p:sldId id="269" r:id="rId19"/>
    <p:sldId id="473" r:id="rId20"/>
    <p:sldId id="392" r:id="rId21"/>
    <p:sldId id="425" r:id="rId22"/>
    <p:sldId id="350" r:id="rId23"/>
    <p:sldId id="484" r:id="rId24"/>
    <p:sldId id="475" r:id="rId25"/>
    <p:sldId id="449" r:id="rId26"/>
    <p:sldId id="321" r:id="rId27"/>
    <p:sldId id="352" r:id="rId28"/>
    <p:sldId id="476" r:id="rId29"/>
    <p:sldId id="477" r:id="rId30"/>
    <p:sldId id="395" r:id="rId31"/>
    <p:sldId id="406" r:id="rId32"/>
    <p:sldId id="480" r:id="rId33"/>
    <p:sldId id="481" r:id="rId34"/>
    <p:sldId id="482" r:id="rId35"/>
    <p:sldId id="369" r:id="rId36"/>
    <p:sldId id="412" r:id="rId37"/>
    <p:sldId id="493" r:id="rId38"/>
    <p:sldId id="495" r:id="rId39"/>
    <p:sldId id="494" r:id="rId40"/>
    <p:sldId id="486" r:id="rId41"/>
    <p:sldId id="427" r:id="rId42"/>
    <p:sldId id="468" r:id="rId43"/>
    <p:sldId id="488" r:id="rId44"/>
    <p:sldId id="489" r:id="rId45"/>
    <p:sldId id="349" r:id="rId46"/>
    <p:sldId id="426" r:id="rId47"/>
    <p:sldId id="336" r:id="rId48"/>
    <p:sldId id="335" r:id="rId49"/>
    <p:sldId id="410" r:id="rId50"/>
    <p:sldId id="413" r:id="rId51"/>
    <p:sldId id="411" r:id="rId52"/>
    <p:sldId id="470" r:id="rId53"/>
    <p:sldId id="381" r:id="rId54"/>
    <p:sldId id="382" r:id="rId55"/>
    <p:sldId id="385" r:id="rId56"/>
    <p:sldId id="500" r:id="rId57"/>
    <p:sldId id="503" r:id="rId58"/>
    <p:sldId id="501" r:id="rId59"/>
    <p:sldId id="315" r:id="rId60"/>
    <p:sldId id="263" r:id="rId61"/>
    <p:sldId id="296" r:id="rId62"/>
    <p:sldId id="295" r:id="rId63"/>
    <p:sldId id="297" r:id="rId64"/>
    <p:sldId id="364" r:id="rId65"/>
    <p:sldId id="432" r:id="rId66"/>
    <p:sldId id="433" r:id="rId67"/>
    <p:sldId id="429" r:id="rId68"/>
    <p:sldId id="430" r:id="rId69"/>
    <p:sldId id="401" r:id="rId70"/>
    <p:sldId id="402" r:id="rId71"/>
    <p:sldId id="331" r:id="rId72"/>
    <p:sldId id="403" r:id="rId73"/>
    <p:sldId id="436" r:id="rId74"/>
    <p:sldId id="333" r:id="rId75"/>
    <p:sldId id="332" r:id="rId76"/>
    <p:sldId id="491" r:id="rId77"/>
    <p:sldId id="507" r:id="rId78"/>
    <p:sldId id="444" r:id="rId79"/>
    <p:sldId id="506" r:id="rId80"/>
    <p:sldId id="504" r:id="rId81"/>
    <p:sldId id="505" r:id="rId82"/>
    <p:sldId id="439" r:id="rId83"/>
    <p:sldId id="440" r:id="rId84"/>
    <p:sldId id="446" r:id="rId85"/>
    <p:sldId id="438" r:id="rId86"/>
    <p:sldId id="441" r:id="rId87"/>
    <p:sldId id="459" r:id="rId88"/>
    <p:sldId id="492" r:id="rId89"/>
    <p:sldId id="447" r:id="rId90"/>
    <p:sldId id="445" r:id="rId91"/>
    <p:sldId id="291" r:id="rId92"/>
  </p:sldIdLst>
  <p:sldSz cx="12192000" cy="6858000"/>
  <p:notesSz cx="6797675" cy="9926638"/>
  <p:custDataLst>
    <p:tags r:id="rId9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ROUGERON" initials="JR" lastIdx="1" clrIdx="0">
    <p:extLst>
      <p:ext uri="{19B8F6BF-5375-455C-9EA6-DF929625EA0E}">
        <p15:presenceInfo xmlns:p15="http://schemas.microsoft.com/office/powerpoint/2012/main" userId="Johan ROUGE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commentAuthors" Target="commentAuthor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gs" Target="tags/tag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CB070C-4CBB-46F7-B32F-85DD95D7E69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985529-DEB4-4498-AED0-44B1A5482C35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ACTION: </a:t>
          </a:r>
          <a:r>
            <a:rPr lang="en-US" sz="1600" b="1" dirty="0">
              <a:solidFill>
                <a:srgbClr val="FFFF00"/>
              </a:solidFill>
            </a:rPr>
            <a:t>DEGAGER 150 K€ SUR LA SECTION DE FONCTIONNEMENT </a:t>
          </a:r>
          <a:r>
            <a:rPr lang="en-US" sz="1600" b="1" dirty="0">
              <a:solidFill>
                <a:schemeClr val="bg1"/>
              </a:solidFill>
            </a:rPr>
            <a:t>(DEPENSES/ RECETTES)</a:t>
          </a:r>
          <a:endParaRPr lang="en-US" sz="1600" dirty="0">
            <a:solidFill>
              <a:schemeClr val="bg1"/>
            </a:solidFill>
          </a:endParaRPr>
        </a:p>
      </dgm:t>
    </dgm:pt>
    <dgm:pt modelId="{9DDE3BE7-035D-44AF-BADF-6C1D9CE09E7C}" type="parTrans" cxnId="{0F0CA1C1-07E0-4480-84D9-7BED22E73022}">
      <dgm:prSet/>
      <dgm:spPr/>
      <dgm:t>
        <a:bodyPr/>
        <a:lstStyle/>
        <a:p>
          <a:endParaRPr lang="en-US" sz="1600"/>
        </a:p>
      </dgm:t>
    </dgm:pt>
    <dgm:pt modelId="{7D97E26B-F051-4FDC-875B-4F7EFB62CA44}" type="sibTrans" cxnId="{0F0CA1C1-07E0-4480-84D9-7BED22E73022}">
      <dgm:prSet/>
      <dgm:spPr/>
      <dgm:t>
        <a:bodyPr/>
        <a:lstStyle/>
        <a:p>
          <a:endParaRPr lang="en-US" sz="1600"/>
        </a:p>
      </dgm:t>
    </dgm:pt>
    <dgm:pt modelId="{F27D560C-D0CE-4009-B6A6-8CE0B4DA1664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ACTION: </a:t>
          </a:r>
          <a:r>
            <a:rPr lang="en-US" sz="1600" b="1" dirty="0"/>
            <a:t>EMPRUNT : </a:t>
          </a:r>
          <a:r>
            <a:rPr lang="en-US" sz="1600" b="1" dirty="0">
              <a:solidFill>
                <a:srgbClr val="FFFF00"/>
              </a:solidFill>
            </a:rPr>
            <a:t>LIMITER LE RECOURS A L’EMPRUNT </a:t>
          </a:r>
          <a:r>
            <a:rPr lang="en-US" sz="1600" b="1" dirty="0"/>
            <a:t>EN UTILISANT LE RESULTAT 2018 POUR FINANCER L’INVESTISSEMENT PUIS AJUSTER EN FIN D’EXERCICE. </a:t>
          </a:r>
          <a:endParaRPr lang="en-US" sz="1600" dirty="0"/>
        </a:p>
      </dgm:t>
    </dgm:pt>
    <dgm:pt modelId="{D69468A3-D35F-471E-B1C1-C05BB9A40F3E}" type="parTrans" cxnId="{1129237A-9FBD-45AA-882C-14F1CE85C6F5}">
      <dgm:prSet/>
      <dgm:spPr/>
      <dgm:t>
        <a:bodyPr/>
        <a:lstStyle/>
        <a:p>
          <a:endParaRPr lang="en-US" sz="1600"/>
        </a:p>
      </dgm:t>
    </dgm:pt>
    <dgm:pt modelId="{2789EEC2-B56C-494D-B564-E1167278ED1E}" type="sibTrans" cxnId="{1129237A-9FBD-45AA-882C-14F1CE85C6F5}">
      <dgm:prSet/>
      <dgm:spPr/>
      <dgm:t>
        <a:bodyPr/>
        <a:lstStyle/>
        <a:p>
          <a:endParaRPr lang="en-US" sz="1600"/>
        </a:p>
      </dgm:t>
    </dgm:pt>
    <dgm:pt modelId="{C0513474-F181-40CB-BE94-E894A6067537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ACTION: </a:t>
          </a:r>
          <a:r>
            <a:rPr lang="en-US" sz="1600" b="1" dirty="0">
              <a:solidFill>
                <a:srgbClr val="FFFF00"/>
              </a:solidFill>
            </a:rPr>
            <a:t>REPORTER 634 K€ D’INVESTISSEMENT</a:t>
          </a:r>
        </a:p>
      </dgm:t>
    </dgm:pt>
    <dgm:pt modelId="{1300858A-7662-4483-AA02-C25395BE0FBD}" type="parTrans" cxnId="{7F4CFB1B-8ECC-4825-99D6-5F798AE91564}">
      <dgm:prSet/>
      <dgm:spPr/>
      <dgm:t>
        <a:bodyPr/>
        <a:lstStyle/>
        <a:p>
          <a:endParaRPr lang="fr-FR"/>
        </a:p>
      </dgm:t>
    </dgm:pt>
    <dgm:pt modelId="{5ABCC787-21B6-4F59-8232-9C26A58DC65E}" type="sibTrans" cxnId="{7F4CFB1B-8ECC-4825-99D6-5F798AE91564}">
      <dgm:prSet/>
      <dgm:spPr/>
      <dgm:t>
        <a:bodyPr/>
        <a:lstStyle/>
        <a:p>
          <a:endParaRPr lang="fr-FR"/>
        </a:p>
      </dgm:t>
    </dgm:pt>
    <dgm:pt modelId="{EA14FDEC-A417-44B4-928A-4EC339BDE339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ACTION: </a:t>
          </a:r>
          <a:r>
            <a:rPr lang="en-US" sz="1600" b="1" dirty="0"/>
            <a:t>UNE PROPOSITION </a:t>
          </a:r>
          <a:r>
            <a:rPr lang="en-US" sz="1600" b="1" dirty="0">
              <a:solidFill>
                <a:srgbClr val="FFFF00"/>
              </a:solidFill>
            </a:rPr>
            <a:t>D’AUGMENTATION DE LA TEOM ET UNE STABILITE 2019 DES TAUX DE FISCALITE DES MENAGES/ENTREPRISES</a:t>
          </a:r>
        </a:p>
      </dgm:t>
    </dgm:pt>
    <dgm:pt modelId="{46DF4813-9A25-4423-8FB5-A79838A4BEE8}" type="parTrans" cxnId="{2558C0FC-F929-41E0-AFB8-48532D76BFF8}">
      <dgm:prSet/>
      <dgm:spPr/>
      <dgm:t>
        <a:bodyPr/>
        <a:lstStyle/>
        <a:p>
          <a:endParaRPr lang="fr-FR"/>
        </a:p>
      </dgm:t>
    </dgm:pt>
    <dgm:pt modelId="{6DE666DD-0CD5-4009-B0F6-5B01404C02DA}" type="sibTrans" cxnId="{2558C0FC-F929-41E0-AFB8-48532D76BFF8}">
      <dgm:prSet/>
      <dgm:spPr/>
      <dgm:t>
        <a:bodyPr/>
        <a:lstStyle/>
        <a:p>
          <a:endParaRPr lang="fr-FR"/>
        </a:p>
      </dgm:t>
    </dgm:pt>
    <dgm:pt modelId="{E30D2FBA-840A-4143-A13F-5E232829841A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CONSTAT: </a:t>
          </a:r>
          <a:r>
            <a:rPr lang="en-US" sz="1600" b="1" dirty="0"/>
            <a:t>LE </a:t>
          </a:r>
          <a:r>
            <a:rPr lang="en-US" sz="1600" b="1" dirty="0">
              <a:solidFill>
                <a:srgbClr val="FFFF00"/>
              </a:solidFill>
            </a:rPr>
            <a:t>TRAVAIL REALISE EN 2018</a:t>
          </a:r>
          <a:r>
            <a:rPr lang="en-US" sz="1600" b="1" dirty="0">
              <a:solidFill>
                <a:schemeClr val="accent4">
                  <a:lumMod val="60000"/>
                  <a:lumOff val="40000"/>
                </a:schemeClr>
              </a:solidFill>
            </a:rPr>
            <a:t> </a:t>
          </a:r>
          <a:r>
            <a:rPr lang="en-US" sz="1600" b="1" dirty="0"/>
            <a:t>PERMET DE LIMITER LA DERIVE EN SECTION DE FONCTIONNEMENT</a:t>
          </a:r>
        </a:p>
      </dgm:t>
    </dgm:pt>
    <dgm:pt modelId="{58BA9419-0D45-45A7-A8BF-31E027269B07}" type="parTrans" cxnId="{115EE60E-3342-4A24-AD9F-DC6CEDF7E6DC}">
      <dgm:prSet/>
      <dgm:spPr/>
      <dgm:t>
        <a:bodyPr/>
        <a:lstStyle/>
        <a:p>
          <a:endParaRPr lang="fr-FR"/>
        </a:p>
      </dgm:t>
    </dgm:pt>
    <dgm:pt modelId="{C869D06A-6ADE-4368-BEDB-11DE243FE898}" type="sibTrans" cxnId="{115EE60E-3342-4A24-AD9F-DC6CEDF7E6DC}">
      <dgm:prSet/>
      <dgm:spPr/>
      <dgm:t>
        <a:bodyPr/>
        <a:lstStyle/>
        <a:p>
          <a:endParaRPr lang="fr-FR"/>
        </a:p>
      </dgm:t>
    </dgm:pt>
    <dgm:pt modelId="{01BD9542-7148-470C-B130-6F1EB64FE995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CONSTAT: </a:t>
          </a:r>
          <a:r>
            <a:rPr lang="en-US" sz="1600" b="1" dirty="0"/>
            <a:t>UN </a:t>
          </a:r>
          <a:r>
            <a:rPr lang="en-US" sz="1600" b="1" dirty="0">
              <a:solidFill>
                <a:srgbClr val="FFFF00"/>
              </a:solidFill>
            </a:rPr>
            <a:t>RESULTAT 2018 </a:t>
          </a:r>
          <a:r>
            <a:rPr lang="en-US" sz="1600" b="1" dirty="0"/>
            <a:t>QUI PERMET D’EQUILIBRER LE BUDGET MAIS UN RISQUE IMPORTANT SUR LES EQUILIBRES 2020-2021</a:t>
          </a:r>
        </a:p>
      </dgm:t>
    </dgm:pt>
    <dgm:pt modelId="{F3CEFED7-F4CA-443F-9E8E-FB8D2F0CE786}" type="parTrans" cxnId="{36F5AD85-9183-4B62-958C-1EEA84454BDE}">
      <dgm:prSet/>
      <dgm:spPr/>
      <dgm:t>
        <a:bodyPr/>
        <a:lstStyle/>
        <a:p>
          <a:endParaRPr lang="fr-FR"/>
        </a:p>
      </dgm:t>
    </dgm:pt>
    <dgm:pt modelId="{9CCCB44E-B7B1-4572-84F7-2C6FE4A91703}" type="sibTrans" cxnId="{36F5AD85-9183-4B62-958C-1EEA84454BDE}">
      <dgm:prSet/>
      <dgm:spPr/>
      <dgm:t>
        <a:bodyPr/>
        <a:lstStyle/>
        <a:p>
          <a:endParaRPr lang="fr-FR"/>
        </a:p>
      </dgm:t>
    </dgm:pt>
    <dgm:pt modelId="{D7003A11-6217-4087-B4CA-0AB9A80B0517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CONSTAT: </a:t>
          </a:r>
          <a:r>
            <a:rPr lang="en-US" sz="1600" b="1" dirty="0"/>
            <a:t>UN </a:t>
          </a:r>
          <a:r>
            <a:rPr lang="en-US" sz="1600" b="1" dirty="0">
              <a:solidFill>
                <a:srgbClr val="FFFF00"/>
              </a:solidFill>
            </a:rPr>
            <a:t>NIVEAU D’EPARGNE BRUTE </a:t>
          </a:r>
          <a:r>
            <a:rPr lang="en-US" sz="1600" b="1" dirty="0"/>
            <a:t>PREOCCUPANT (&lt; ANNUITÉ EN K DE LA DETTE) MOBILISE POUR COUVRIR LE CAPITAL DE LA DETTE</a:t>
          </a:r>
        </a:p>
      </dgm:t>
    </dgm:pt>
    <dgm:pt modelId="{7AA48413-6FCC-4169-A465-635A605872DB}" type="parTrans" cxnId="{FC1BA9D7-F80D-4C2A-8080-AE9C39199060}">
      <dgm:prSet/>
      <dgm:spPr/>
      <dgm:t>
        <a:bodyPr/>
        <a:lstStyle/>
        <a:p>
          <a:endParaRPr lang="fr-FR"/>
        </a:p>
      </dgm:t>
    </dgm:pt>
    <dgm:pt modelId="{4E152342-1B1E-461B-88EF-6E00788F9C77}" type="sibTrans" cxnId="{FC1BA9D7-F80D-4C2A-8080-AE9C39199060}">
      <dgm:prSet/>
      <dgm:spPr/>
      <dgm:t>
        <a:bodyPr/>
        <a:lstStyle/>
        <a:p>
          <a:endParaRPr lang="fr-FR"/>
        </a:p>
      </dgm:t>
    </dgm:pt>
    <dgm:pt modelId="{C48BF22D-8DB2-4223-8668-A58144732F51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ACTION: </a:t>
          </a:r>
          <a:r>
            <a:rPr lang="en-US" sz="1600" b="1" dirty="0">
              <a:solidFill>
                <a:srgbClr val="FFFF00"/>
              </a:solidFill>
            </a:rPr>
            <a:t>MOBILISER LE RESULTAT 2018 </a:t>
          </a:r>
          <a:r>
            <a:rPr lang="en-US" sz="1600" b="1" dirty="0"/>
            <a:t>ENTRE FONCTIONNEMMENT ET INVESTISSEMENT POUR LIMITER </a:t>
          </a:r>
          <a:r>
            <a:rPr lang="en-US" sz="1600" b="1" dirty="0" err="1"/>
            <a:t>l’EMPRUNT</a:t>
          </a:r>
          <a:r>
            <a:rPr lang="en-US" sz="1600" b="1" dirty="0"/>
            <a:t> ET PREPARER L’EQUILIBRE 2020</a:t>
          </a:r>
        </a:p>
      </dgm:t>
    </dgm:pt>
    <dgm:pt modelId="{BC674EF8-836E-4CF9-B09E-F34A3CFD290A}" type="parTrans" cxnId="{3EB89A95-333E-4874-9C5D-46F3E1B67D58}">
      <dgm:prSet/>
      <dgm:spPr/>
      <dgm:t>
        <a:bodyPr/>
        <a:lstStyle/>
        <a:p>
          <a:endParaRPr lang="fr-FR"/>
        </a:p>
      </dgm:t>
    </dgm:pt>
    <dgm:pt modelId="{2E49D134-C420-4AF7-B2A5-04DF6E0A5D45}" type="sibTrans" cxnId="{3EB89A95-333E-4874-9C5D-46F3E1B67D58}">
      <dgm:prSet/>
      <dgm:spPr/>
      <dgm:t>
        <a:bodyPr/>
        <a:lstStyle/>
        <a:p>
          <a:endParaRPr lang="fr-FR"/>
        </a:p>
      </dgm:t>
    </dgm:pt>
    <dgm:pt modelId="{BA1B165B-53F9-40BA-A487-C1BE0F82FDE7}" type="pres">
      <dgm:prSet presAssocID="{49CB070C-4CBB-46F7-B32F-85DD95D7E694}" presName="linear" presStyleCnt="0">
        <dgm:presLayoutVars>
          <dgm:animLvl val="lvl"/>
          <dgm:resizeHandles val="exact"/>
        </dgm:presLayoutVars>
      </dgm:prSet>
      <dgm:spPr/>
    </dgm:pt>
    <dgm:pt modelId="{4E469D35-A1C0-4E5C-A948-46577ED19F14}" type="pres">
      <dgm:prSet presAssocID="{D7003A11-6217-4087-B4CA-0AB9A80B0517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234A821-0CE6-4A11-83BD-DA96B9FB7ABD}" type="pres">
      <dgm:prSet presAssocID="{4E152342-1B1E-461B-88EF-6E00788F9C77}" presName="spacer" presStyleCnt="0"/>
      <dgm:spPr/>
    </dgm:pt>
    <dgm:pt modelId="{20AC1145-849B-45EF-9089-2CC5D74BD653}" type="pres">
      <dgm:prSet presAssocID="{01BD9542-7148-470C-B130-6F1EB64FE995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B20C2E2-5139-42A7-B8AB-06F687BD9DC6}" type="pres">
      <dgm:prSet presAssocID="{9CCCB44E-B7B1-4572-84F7-2C6FE4A91703}" presName="spacer" presStyleCnt="0"/>
      <dgm:spPr/>
    </dgm:pt>
    <dgm:pt modelId="{EF2CD25E-E776-4C49-9D3D-B448E1AC9177}" type="pres">
      <dgm:prSet presAssocID="{E30D2FBA-840A-4143-A13F-5E232829841A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B35F761-8972-4913-9701-87CE0E751F0A}" type="pres">
      <dgm:prSet presAssocID="{C869D06A-6ADE-4368-BEDB-11DE243FE898}" presName="spacer" presStyleCnt="0"/>
      <dgm:spPr/>
    </dgm:pt>
    <dgm:pt modelId="{2FBFC373-7116-4132-A3DF-36C19DEA7CE1}" type="pres">
      <dgm:prSet presAssocID="{C48BF22D-8DB2-4223-8668-A58144732F51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9189B7FF-940B-43E0-A901-055A92D366EF}" type="pres">
      <dgm:prSet presAssocID="{2E49D134-C420-4AF7-B2A5-04DF6E0A5D45}" presName="spacer" presStyleCnt="0"/>
      <dgm:spPr/>
    </dgm:pt>
    <dgm:pt modelId="{F28DB38E-4CBD-4FE4-A57C-0A089873F27E}" type="pres">
      <dgm:prSet presAssocID="{EA14FDEC-A417-44B4-928A-4EC339BDE33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1E594CA0-4C5B-4A95-AC98-0A3D8BD3DF0C}" type="pres">
      <dgm:prSet presAssocID="{6DE666DD-0CD5-4009-B0F6-5B01404C02DA}" presName="spacer" presStyleCnt="0"/>
      <dgm:spPr/>
    </dgm:pt>
    <dgm:pt modelId="{43704EAC-46A3-49C0-A1E7-9D30DECDFFC8}" type="pres">
      <dgm:prSet presAssocID="{B8985529-DEB4-4498-AED0-44B1A5482C3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4E515C2-C027-4313-A798-856FCC87595B}" type="pres">
      <dgm:prSet presAssocID="{7D97E26B-F051-4FDC-875B-4F7EFB62CA44}" presName="spacer" presStyleCnt="0"/>
      <dgm:spPr/>
    </dgm:pt>
    <dgm:pt modelId="{04F2CFCF-E90D-4708-B57E-D6F652472432}" type="pres">
      <dgm:prSet presAssocID="{C0513474-F181-40CB-BE94-E894A606753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DD89C6C2-A03B-4083-B6E1-4A808BE80565}" type="pres">
      <dgm:prSet presAssocID="{5ABCC787-21B6-4F59-8232-9C26A58DC65E}" presName="spacer" presStyleCnt="0"/>
      <dgm:spPr/>
    </dgm:pt>
    <dgm:pt modelId="{D675786A-BB7C-410E-AF4D-DD0ED0B2D602}" type="pres">
      <dgm:prSet presAssocID="{F27D560C-D0CE-4009-B6A6-8CE0B4DA1664}" presName="parentText" presStyleLbl="node1" presStyleIdx="7" presStyleCnt="8" custScaleY="131722">
        <dgm:presLayoutVars>
          <dgm:chMax val="0"/>
          <dgm:bulletEnabled val="1"/>
        </dgm:presLayoutVars>
      </dgm:prSet>
      <dgm:spPr/>
    </dgm:pt>
  </dgm:ptLst>
  <dgm:cxnLst>
    <dgm:cxn modelId="{115EE60E-3342-4A24-AD9F-DC6CEDF7E6DC}" srcId="{49CB070C-4CBB-46F7-B32F-85DD95D7E694}" destId="{E30D2FBA-840A-4143-A13F-5E232829841A}" srcOrd="2" destOrd="0" parTransId="{58BA9419-0D45-45A7-A8BF-31E027269B07}" sibTransId="{C869D06A-6ADE-4368-BEDB-11DE243FE898}"/>
    <dgm:cxn modelId="{92D54E18-69D4-4ABB-95D1-7A412E49C37B}" type="presOf" srcId="{01BD9542-7148-470C-B130-6F1EB64FE995}" destId="{20AC1145-849B-45EF-9089-2CC5D74BD653}" srcOrd="0" destOrd="0" presId="urn:microsoft.com/office/officeart/2005/8/layout/vList2"/>
    <dgm:cxn modelId="{7F4CFB1B-8ECC-4825-99D6-5F798AE91564}" srcId="{49CB070C-4CBB-46F7-B32F-85DD95D7E694}" destId="{C0513474-F181-40CB-BE94-E894A6067537}" srcOrd="6" destOrd="0" parTransId="{1300858A-7662-4483-AA02-C25395BE0FBD}" sibTransId="{5ABCC787-21B6-4F59-8232-9C26A58DC65E}"/>
    <dgm:cxn modelId="{6D779527-81F4-499D-AD81-EBF2CF9EBA93}" type="presOf" srcId="{C48BF22D-8DB2-4223-8668-A58144732F51}" destId="{2FBFC373-7116-4132-A3DF-36C19DEA7CE1}" srcOrd="0" destOrd="0" presId="urn:microsoft.com/office/officeart/2005/8/layout/vList2"/>
    <dgm:cxn modelId="{04FE2A3B-4A27-4643-B7D5-0B9A85DF5AE5}" type="presOf" srcId="{B8985529-DEB4-4498-AED0-44B1A5482C35}" destId="{43704EAC-46A3-49C0-A1E7-9D30DECDFFC8}" srcOrd="0" destOrd="0" presId="urn:microsoft.com/office/officeart/2005/8/layout/vList2"/>
    <dgm:cxn modelId="{1129237A-9FBD-45AA-882C-14F1CE85C6F5}" srcId="{49CB070C-4CBB-46F7-B32F-85DD95D7E694}" destId="{F27D560C-D0CE-4009-B6A6-8CE0B4DA1664}" srcOrd="7" destOrd="0" parTransId="{D69468A3-D35F-471E-B1C1-C05BB9A40F3E}" sibTransId="{2789EEC2-B56C-494D-B564-E1167278ED1E}"/>
    <dgm:cxn modelId="{36F5AD85-9183-4B62-958C-1EEA84454BDE}" srcId="{49CB070C-4CBB-46F7-B32F-85DD95D7E694}" destId="{01BD9542-7148-470C-B130-6F1EB64FE995}" srcOrd="1" destOrd="0" parTransId="{F3CEFED7-F4CA-443F-9E8E-FB8D2F0CE786}" sibTransId="{9CCCB44E-B7B1-4572-84F7-2C6FE4A91703}"/>
    <dgm:cxn modelId="{D80C688A-48CF-4A7D-8AED-B019FD004F7F}" type="presOf" srcId="{C0513474-F181-40CB-BE94-E894A6067537}" destId="{04F2CFCF-E90D-4708-B57E-D6F652472432}" srcOrd="0" destOrd="0" presId="urn:microsoft.com/office/officeart/2005/8/layout/vList2"/>
    <dgm:cxn modelId="{3EB89A95-333E-4874-9C5D-46F3E1B67D58}" srcId="{49CB070C-4CBB-46F7-B32F-85DD95D7E694}" destId="{C48BF22D-8DB2-4223-8668-A58144732F51}" srcOrd="3" destOrd="0" parTransId="{BC674EF8-836E-4CF9-B09E-F34A3CFD290A}" sibTransId="{2E49D134-C420-4AF7-B2A5-04DF6E0A5D45}"/>
    <dgm:cxn modelId="{DF903197-607A-4AD2-974E-2194C5F42F69}" type="presOf" srcId="{E30D2FBA-840A-4143-A13F-5E232829841A}" destId="{EF2CD25E-E776-4C49-9D3D-B448E1AC9177}" srcOrd="0" destOrd="0" presId="urn:microsoft.com/office/officeart/2005/8/layout/vList2"/>
    <dgm:cxn modelId="{486314C1-7BED-43A9-A29F-1EF3620AEFFA}" type="presOf" srcId="{F27D560C-D0CE-4009-B6A6-8CE0B4DA1664}" destId="{D675786A-BB7C-410E-AF4D-DD0ED0B2D602}" srcOrd="0" destOrd="0" presId="urn:microsoft.com/office/officeart/2005/8/layout/vList2"/>
    <dgm:cxn modelId="{0F0CA1C1-07E0-4480-84D9-7BED22E73022}" srcId="{49CB070C-4CBB-46F7-B32F-85DD95D7E694}" destId="{B8985529-DEB4-4498-AED0-44B1A5482C35}" srcOrd="5" destOrd="0" parTransId="{9DDE3BE7-035D-44AF-BADF-6C1D9CE09E7C}" sibTransId="{7D97E26B-F051-4FDC-875B-4F7EFB62CA44}"/>
    <dgm:cxn modelId="{2A733EC3-0DD5-4FDD-9EE6-A6C8D1D0520B}" type="presOf" srcId="{D7003A11-6217-4087-B4CA-0AB9A80B0517}" destId="{4E469D35-A1C0-4E5C-A948-46577ED19F14}" srcOrd="0" destOrd="0" presId="urn:microsoft.com/office/officeart/2005/8/layout/vList2"/>
    <dgm:cxn modelId="{E44AC3D2-63C5-4EFF-A4E2-C57AF35F8E37}" type="presOf" srcId="{49CB070C-4CBB-46F7-B32F-85DD95D7E694}" destId="{BA1B165B-53F9-40BA-A487-C1BE0F82FDE7}" srcOrd="0" destOrd="0" presId="urn:microsoft.com/office/officeart/2005/8/layout/vList2"/>
    <dgm:cxn modelId="{FC1BA9D7-F80D-4C2A-8080-AE9C39199060}" srcId="{49CB070C-4CBB-46F7-B32F-85DD95D7E694}" destId="{D7003A11-6217-4087-B4CA-0AB9A80B0517}" srcOrd="0" destOrd="0" parTransId="{7AA48413-6FCC-4169-A465-635A605872DB}" sibTransId="{4E152342-1B1E-461B-88EF-6E00788F9C77}"/>
    <dgm:cxn modelId="{1A4A0BD8-E526-4697-904A-160E27979896}" type="presOf" srcId="{EA14FDEC-A417-44B4-928A-4EC339BDE339}" destId="{F28DB38E-4CBD-4FE4-A57C-0A089873F27E}" srcOrd="0" destOrd="0" presId="urn:microsoft.com/office/officeart/2005/8/layout/vList2"/>
    <dgm:cxn modelId="{2558C0FC-F929-41E0-AFB8-48532D76BFF8}" srcId="{49CB070C-4CBB-46F7-B32F-85DD95D7E694}" destId="{EA14FDEC-A417-44B4-928A-4EC339BDE339}" srcOrd="4" destOrd="0" parTransId="{46DF4813-9A25-4423-8FB5-A79838A4BEE8}" sibTransId="{6DE666DD-0CD5-4009-B0F6-5B01404C02DA}"/>
    <dgm:cxn modelId="{7C0C9424-5887-4661-8066-4A78333D1C7C}" type="presParOf" srcId="{BA1B165B-53F9-40BA-A487-C1BE0F82FDE7}" destId="{4E469D35-A1C0-4E5C-A948-46577ED19F14}" srcOrd="0" destOrd="0" presId="urn:microsoft.com/office/officeart/2005/8/layout/vList2"/>
    <dgm:cxn modelId="{83FA8D2F-E44E-4B9E-A68B-DAE35C2BA53C}" type="presParOf" srcId="{BA1B165B-53F9-40BA-A487-C1BE0F82FDE7}" destId="{3234A821-0CE6-4A11-83BD-DA96B9FB7ABD}" srcOrd="1" destOrd="0" presId="urn:microsoft.com/office/officeart/2005/8/layout/vList2"/>
    <dgm:cxn modelId="{C6DDBCA3-16DF-4E51-A7CE-63A82338170C}" type="presParOf" srcId="{BA1B165B-53F9-40BA-A487-C1BE0F82FDE7}" destId="{20AC1145-849B-45EF-9089-2CC5D74BD653}" srcOrd="2" destOrd="0" presId="urn:microsoft.com/office/officeart/2005/8/layout/vList2"/>
    <dgm:cxn modelId="{4CB13B79-894A-44BA-864D-149CEA766EA4}" type="presParOf" srcId="{BA1B165B-53F9-40BA-A487-C1BE0F82FDE7}" destId="{EB20C2E2-5139-42A7-B8AB-06F687BD9DC6}" srcOrd="3" destOrd="0" presId="urn:microsoft.com/office/officeart/2005/8/layout/vList2"/>
    <dgm:cxn modelId="{9E8050C1-7872-4D26-8A75-EE96B9A1A63A}" type="presParOf" srcId="{BA1B165B-53F9-40BA-A487-C1BE0F82FDE7}" destId="{EF2CD25E-E776-4C49-9D3D-B448E1AC9177}" srcOrd="4" destOrd="0" presId="urn:microsoft.com/office/officeart/2005/8/layout/vList2"/>
    <dgm:cxn modelId="{1CA63CBD-BADF-45BB-949F-99B5BA8C6DEA}" type="presParOf" srcId="{BA1B165B-53F9-40BA-A487-C1BE0F82FDE7}" destId="{6B35F761-8972-4913-9701-87CE0E751F0A}" srcOrd="5" destOrd="0" presId="urn:microsoft.com/office/officeart/2005/8/layout/vList2"/>
    <dgm:cxn modelId="{2E72061F-B2FB-466F-B47B-F5386948A54C}" type="presParOf" srcId="{BA1B165B-53F9-40BA-A487-C1BE0F82FDE7}" destId="{2FBFC373-7116-4132-A3DF-36C19DEA7CE1}" srcOrd="6" destOrd="0" presId="urn:microsoft.com/office/officeart/2005/8/layout/vList2"/>
    <dgm:cxn modelId="{156A9951-5660-48C7-B2A6-D3F510EF1C3D}" type="presParOf" srcId="{BA1B165B-53F9-40BA-A487-C1BE0F82FDE7}" destId="{9189B7FF-940B-43E0-A901-055A92D366EF}" srcOrd="7" destOrd="0" presId="urn:microsoft.com/office/officeart/2005/8/layout/vList2"/>
    <dgm:cxn modelId="{BBE7DFA1-3A01-468D-BB87-C15E13E482FB}" type="presParOf" srcId="{BA1B165B-53F9-40BA-A487-C1BE0F82FDE7}" destId="{F28DB38E-4CBD-4FE4-A57C-0A089873F27E}" srcOrd="8" destOrd="0" presId="urn:microsoft.com/office/officeart/2005/8/layout/vList2"/>
    <dgm:cxn modelId="{F91A01BB-7007-44D4-92BB-D9A1941C4514}" type="presParOf" srcId="{BA1B165B-53F9-40BA-A487-C1BE0F82FDE7}" destId="{1E594CA0-4C5B-4A95-AC98-0A3D8BD3DF0C}" srcOrd="9" destOrd="0" presId="urn:microsoft.com/office/officeart/2005/8/layout/vList2"/>
    <dgm:cxn modelId="{0323A617-08A2-401E-9680-8637E4673D8E}" type="presParOf" srcId="{BA1B165B-53F9-40BA-A487-C1BE0F82FDE7}" destId="{43704EAC-46A3-49C0-A1E7-9D30DECDFFC8}" srcOrd="10" destOrd="0" presId="urn:microsoft.com/office/officeart/2005/8/layout/vList2"/>
    <dgm:cxn modelId="{75093A35-E4F1-436B-A5D8-D3DCD1EBC391}" type="presParOf" srcId="{BA1B165B-53F9-40BA-A487-C1BE0F82FDE7}" destId="{44E515C2-C027-4313-A798-856FCC87595B}" srcOrd="11" destOrd="0" presId="urn:microsoft.com/office/officeart/2005/8/layout/vList2"/>
    <dgm:cxn modelId="{92B90410-453A-4767-B3FB-3912219D0D03}" type="presParOf" srcId="{BA1B165B-53F9-40BA-A487-C1BE0F82FDE7}" destId="{04F2CFCF-E90D-4708-B57E-D6F652472432}" srcOrd="12" destOrd="0" presId="urn:microsoft.com/office/officeart/2005/8/layout/vList2"/>
    <dgm:cxn modelId="{D875D715-E037-4DF8-B88C-3B7943B76C51}" type="presParOf" srcId="{BA1B165B-53F9-40BA-A487-C1BE0F82FDE7}" destId="{DD89C6C2-A03B-4083-B6E1-4A808BE80565}" srcOrd="13" destOrd="0" presId="urn:microsoft.com/office/officeart/2005/8/layout/vList2"/>
    <dgm:cxn modelId="{93A71E22-AA70-461F-ADB0-A0664F243AC2}" type="presParOf" srcId="{BA1B165B-53F9-40BA-A487-C1BE0F82FDE7}" destId="{D675786A-BB7C-410E-AF4D-DD0ED0B2D60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CB9100-C201-48C2-A093-DFDD5A49ECB8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D6508F-3D82-4FED-B244-FB00B45ECB49}">
      <dgm:prSet/>
      <dgm:spPr>
        <a:solidFill>
          <a:srgbClr val="92D050"/>
        </a:solidFill>
      </dgm:spPr>
      <dgm:t>
        <a:bodyPr/>
        <a:lstStyle/>
        <a:p>
          <a:r>
            <a:rPr lang="fr-FR" dirty="0"/>
            <a:t>INTEGRATION DES EVOLUTIONS SUR LES BASES MINIMUMS DE CFE</a:t>
          </a:r>
        </a:p>
        <a:p>
          <a:r>
            <a:rPr lang="fr-FR" dirty="0"/>
            <a:t>+ 122 k€</a:t>
          </a:r>
          <a:endParaRPr lang="en-US" dirty="0"/>
        </a:p>
      </dgm:t>
    </dgm:pt>
    <dgm:pt modelId="{6B8C04F0-6007-4DE1-A74D-A8F1EECF1BCF}" type="parTrans" cxnId="{F0FCF63E-DB47-4F52-9560-CB0D1FFEDF40}">
      <dgm:prSet/>
      <dgm:spPr/>
      <dgm:t>
        <a:bodyPr/>
        <a:lstStyle/>
        <a:p>
          <a:endParaRPr lang="en-US"/>
        </a:p>
      </dgm:t>
    </dgm:pt>
    <dgm:pt modelId="{3CA0FB19-CB7E-406F-9374-F554BB9A2989}" type="sibTrans" cxnId="{F0FCF63E-DB47-4F52-9560-CB0D1FFEDF40}">
      <dgm:prSet phldrT="02" phldr="0"/>
      <dgm:spPr/>
      <dgm:t>
        <a:bodyPr/>
        <a:lstStyle/>
        <a:p>
          <a:endParaRPr lang="en-US" dirty="0"/>
        </a:p>
      </dgm:t>
    </dgm:pt>
    <dgm:pt modelId="{FAC85076-37B9-4AC5-9B2D-DE667AE6070F}">
      <dgm:prSet/>
      <dgm:spPr>
        <a:solidFill>
          <a:srgbClr val="92D050"/>
        </a:solidFill>
      </dgm:spPr>
      <dgm:t>
        <a:bodyPr/>
        <a:lstStyle/>
        <a:p>
          <a:r>
            <a:rPr lang="fr-FR" dirty="0"/>
            <a:t>INTEGRATION DE L’EVOLUTION DU COEFFICIENT DE TASCOM</a:t>
          </a:r>
        </a:p>
        <a:p>
          <a:r>
            <a:rPr lang="fr-FR" dirty="0"/>
            <a:t>+ 8,1 K€</a:t>
          </a:r>
          <a:endParaRPr lang="en-US" dirty="0"/>
        </a:p>
      </dgm:t>
    </dgm:pt>
    <dgm:pt modelId="{BE59C5D1-0C34-4AED-8CA2-C4A89937AD43}" type="parTrans" cxnId="{F3FD6BAD-E5ED-497A-BB0B-6CF1F91D3918}">
      <dgm:prSet/>
      <dgm:spPr/>
      <dgm:t>
        <a:bodyPr/>
        <a:lstStyle/>
        <a:p>
          <a:endParaRPr lang="en-US"/>
        </a:p>
      </dgm:t>
    </dgm:pt>
    <dgm:pt modelId="{79ADFD57-3E33-42C8-B397-40F3EC229667}" type="sibTrans" cxnId="{F3FD6BAD-E5ED-497A-BB0B-6CF1F91D3918}">
      <dgm:prSet phldrT="03" phldr="0"/>
      <dgm:spPr/>
      <dgm:t>
        <a:bodyPr/>
        <a:lstStyle/>
        <a:p>
          <a:endParaRPr lang="en-US"/>
        </a:p>
      </dgm:t>
    </dgm:pt>
    <dgm:pt modelId="{36994FD7-3311-4C38-94E1-4C7E88422355}">
      <dgm:prSet/>
      <dgm:spPr>
        <a:solidFill>
          <a:srgbClr val="92D050"/>
        </a:solidFill>
      </dgm:spPr>
      <dgm:t>
        <a:bodyPr/>
        <a:lstStyle/>
        <a:p>
          <a:r>
            <a:rPr lang="fr-FR" dirty="0"/>
            <a:t>INTEGRATION DES EVOLUTIONS DES ATTRIBUTIONS DE COMPENSATION DEPENSES + RECETTES</a:t>
          </a:r>
        </a:p>
        <a:p>
          <a:r>
            <a:rPr lang="en-US" dirty="0"/>
            <a:t>+ 412 K€ + 179 K€ = 591 K€</a:t>
          </a:r>
        </a:p>
      </dgm:t>
    </dgm:pt>
    <dgm:pt modelId="{F1804BA3-FD78-465A-A351-9721ABF58679}" type="parTrans" cxnId="{4C7FEBC8-7A46-4EAB-A4CD-4C6F1F852E5F}">
      <dgm:prSet/>
      <dgm:spPr/>
      <dgm:t>
        <a:bodyPr/>
        <a:lstStyle/>
        <a:p>
          <a:endParaRPr lang="en-US"/>
        </a:p>
      </dgm:t>
    </dgm:pt>
    <dgm:pt modelId="{FFAB83F0-CC09-4FAA-B3AC-888DFF923F01}" type="sibTrans" cxnId="{4C7FEBC8-7A46-4EAB-A4CD-4C6F1F852E5F}">
      <dgm:prSet phldrT="04" phldr="0"/>
      <dgm:spPr/>
      <dgm:t>
        <a:bodyPr/>
        <a:lstStyle/>
        <a:p>
          <a:endParaRPr lang="en-US"/>
        </a:p>
      </dgm:t>
    </dgm:pt>
    <dgm:pt modelId="{4756CC68-7B7D-4A5A-96CB-FA477D489D36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AUGMENTATION DE LA TAXE D’ENLEVEMENT DES OM</a:t>
          </a:r>
        </a:p>
        <a:p>
          <a:r>
            <a:rPr lang="en-US" dirty="0"/>
            <a:t>+  347 k€</a:t>
          </a:r>
        </a:p>
      </dgm:t>
    </dgm:pt>
    <dgm:pt modelId="{8F611E76-4DB0-43F8-963F-A201E99821E8}" type="parTrans" cxnId="{095D3CA9-BBCD-4996-880D-9FDF133324B1}">
      <dgm:prSet/>
      <dgm:spPr/>
      <dgm:t>
        <a:bodyPr/>
        <a:lstStyle/>
        <a:p>
          <a:endParaRPr lang="fr-FR"/>
        </a:p>
      </dgm:t>
    </dgm:pt>
    <dgm:pt modelId="{D30A783F-1FF9-422A-B523-472951A64B22}" type="sibTrans" cxnId="{095D3CA9-BBCD-4996-880D-9FDF133324B1}">
      <dgm:prSet/>
      <dgm:spPr/>
      <dgm:t>
        <a:bodyPr/>
        <a:lstStyle/>
        <a:p>
          <a:endParaRPr lang="fr-FR"/>
        </a:p>
      </dgm:t>
    </dgm:pt>
    <dgm:pt modelId="{B51656C4-AC03-4A23-96ED-DD15E0DF9217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DEFICIT DES BUDGETS ANNEXES</a:t>
          </a:r>
        </a:p>
        <a:p>
          <a:r>
            <a:rPr lang="en-US" dirty="0"/>
            <a:t>+ 280 K€</a:t>
          </a:r>
        </a:p>
      </dgm:t>
    </dgm:pt>
    <dgm:pt modelId="{53072F2C-B4DF-40E5-9F50-A05E80E729F8}" type="parTrans" cxnId="{A08DCF12-B1D8-4B53-9B62-A93EED232668}">
      <dgm:prSet/>
      <dgm:spPr/>
      <dgm:t>
        <a:bodyPr/>
        <a:lstStyle/>
        <a:p>
          <a:endParaRPr lang="fr-FR"/>
        </a:p>
      </dgm:t>
    </dgm:pt>
    <dgm:pt modelId="{923849DD-6105-49FF-8F4A-30AFEBB50577}" type="sibTrans" cxnId="{A08DCF12-B1D8-4B53-9B62-A93EED232668}">
      <dgm:prSet/>
      <dgm:spPr/>
      <dgm:t>
        <a:bodyPr/>
        <a:lstStyle/>
        <a:p>
          <a:endParaRPr lang="fr-FR"/>
        </a:p>
      </dgm:t>
    </dgm:pt>
    <dgm:pt modelId="{52AA2F9C-A4A6-4E40-9C0E-3E5C8E4F2BE0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TAXE DE SEJOUR</a:t>
          </a:r>
        </a:p>
        <a:p>
          <a:r>
            <a:rPr lang="en-US" dirty="0"/>
            <a:t>+ 60 K€</a:t>
          </a:r>
        </a:p>
      </dgm:t>
    </dgm:pt>
    <dgm:pt modelId="{4CCBF540-84CF-472C-B799-D02918B81D39}" type="parTrans" cxnId="{C87DA457-350C-4A8E-9834-EA916891EFA8}">
      <dgm:prSet/>
      <dgm:spPr/>
      <dgm:t>
        <a:bodyPr/>
        <a:lstStyle/>
        <a:p>
          <a:endParaRPr lang="fr-FR"/>
        </a:p>
      </dgm:t>
    </dgm:pt>
    <dgm:pt modelId="{695DDA99-3864-48D4-AD84-EA39A4F20F34}" type="sibTrans" cxnId="{C87DA457-350C-4A8E-9834-EA916891EFA8}">
      <dgm:prSet/>
      <dgm:spPr/>
      <dgm:t>
        <a:bodyPr/>
        <a:lstStyle/>
        <a:p>
          <a:endParaRPr lang="fr-FR"/>
        </a:p>
      </dgm:t>
    </dgm:pt>
    <dgm:pt modelId="{7C031BE8-708F-4E4E-9D92-AFA6E205D6D5}">
      <dgm:prSet/>
      <dgm:spPr>
        <a:solidFill>
          <a:srgbClr val="92D050"/>
        </a:solidFill>
      </dgm:spPr>
      <dgm:t>
        <a:bodyPr/>
        <a:lstStyle/>
        <a:p>
          <a:r>
            <a:rPr lang="en-US" dirty="0"/>
            <a:t>SUBVENTIONS AUX ASSOCIATIONS</a:t>
          </a:r>
        </a:p>
        <a:p>
          <a:r>
            <a:rPr lang="en-US" dirty="0"/>
            <a:t>+ 30 k€</a:t>
          </a:r>
        </a:p>
      </dgm:t>
    </dgm:pt>
    <dgm:pt modelId="{870C5F05-2C42-4EF3-8A90-A5A86E9AB17B}" type="parTrans" cxnId="{3C272492-C4BB-4FE0-8330-9D7DCAAAB8E1}">
      <dgm:prSet/>
      <dgm:spPr/>
      <dgm:t>
        <a:bodyPr/>
        <a:lstStyle/>
        <a:p>
          <a:endParaRPr lang="fr-FR"/>
        </a:p>
      </dgm:t>
    </dgm:pt>
    <dgm:pt modelId="{EFEC1273-9D11-44ED-8A74-3E86119945F6}" type="sibTrans" cxnId="{3C272492-C4BB-4FE0-8330-9D7DCAAAB8E1}">
      <dgm:prSet/>
      <dgm:spPr/>
      <dgm:t>
        <a:bodyPr/>
        <a:lstStyle/>
        <a:p>
          <a:endParaRPr lang="fr-FR"/>
        </a:p>
      </dgm:t>
    </dgm:pt>
    <dgm:pt modelId="{22D0B12A-EF3D-4C79-9CC7-0C4335E55BC6}" type="pres">
      <dgm:prSet presAssocID="{38CB9100-C201-48C2-A093-DFDD5A49ECB8}" presName="diagram" presStyleCnt="0">
        <dgm:presLayoutVars>
          <dgm:dir/>
          <dgm:resizeHandles val="exact"/>
        </dgm:presLayoutVars>
      </dgm:prSet>
      <dgm:spPr/>
    </dgm:pt>
    <dgm:pt modelId="{9AA567A5-282D-4D18-B90D-931B42AE7695}" type="pres">
      <dgm:prSet presAssocID="{4756CC68-7B7D-4A5A-96CB-FA477D489D36}" presName="node" presStyleLbl="node1" presStyleIdx="0" presStyleCnt="7" custLinFactX="45468" custLinFactNeighborX="100000" custLinFactNeighborY="-49648">
        <dgm:presLayoutVars>
          <dgm:bulletEnabled val="1"/>
        </dgm:presLayoutVars>
      </dgm:prSet>
      <dgm:spPr/>
    </dgm:pt>
    <dgm:pt modelId="{27F5DA56-0229-44D0-8309-6C6BE9FE8315}" type="pres">
      <dgm:prSet presAssocID="{D30A783F-1FF9-422A-B523-472951A64B22}" presName="sibTrans" presStyleCnt="0"/>
      <dgm:spPr/>
    </dgm:pt>
    <dgm:pt modelId="{731C2C78-E175-432E-ABAB-4909F4CDF2BA}" type="pres">
      <dgm:prSet presAssocID="{07D6508F-3D82-4FED-B244-FB00B45ECB49}" presName="node" presStyleLbl="node1" presStyleIdx="1" presStyleCnt="7" custLinFactX="-10637" custLinFactNeighborX="-100000" custLinFactNeighborY="58831">
        <dgm:presLayoutVars>
          <dgm:bulletEnabled val="1"/>
        </dgm:presLayoutVars>
      </dgm:prSet>
      <dgm:spPr/>
    </dgm:pt>
    <dgm:pt modelId="{EB5890DC-546B-45C9-B99B-9703646F4C85}" type="pres">
      <dgm:prSet presAssocID="{3CA0FB19-CB7E-406F-9374-F554BB9A2989}" presName="sibTrans" presStyleCnt="0"/>
      <dgm:spPr/>
    </dgm:pt>
    <dgm:pt modelId="{2967F4EE-3E4D-4144-B79E-5DB4841BE70A}" type="pres">
      <dgm:prSet presAssocID="{FAC85076-37B9-4AC5-9B2D-DE667AE6070F}" presName="node" presStyleLbl="node1" presStyleIdx="2" presStyleCnt="7" custLinFactY="73497" custLinFactNeighborX="-72377" custLinFactNeighborY="100000">
        <dgm:presLayoutVars>
          <dgm:bulletEnabled val="1"/>
        </dgm:presLayoutVars>
      </dgm:prSet>
      <dgm:spPr/>
    </dgm:pt>
    <dgm:pt modelId="{908280B7-F713-4F66-BC6A-BDB425B8F9DB}" type="pres">
      <dgm:prSet presAssocID="{79ADFD57-3E33-42C8-B397-40F3EC229667}" presName="sibTrans" presStyleCnt="0"/>
      <dgm:spPr/>
    </dgm:pt>
    <dgm:pt modelId="{D6F3B351-8594-4678-8CA5-BA9A228111D3}" type="pres">
      <dgm:prSet presAssocID="{36994FD7-3311-4C38-94E1-4C7E88422355}" presName="node" presStyleLbl="node1" presStyleIdx="3" presStyleCnt="7" custLinFactX="-128700" custLinFactNeighborX="-200000" custLinFactNeighborY="-49648">
        <dgm:presLayoutVars>
          <dgm:bulletEnabled val="1"/>
        </dgm:presLayoutVars>
      </dgm:prSet>
      <dgm:spPr/>
    </dgm:pt>
    <dgm:pt modelId="{0BA0DCBC-A9FD-4FC5-A98D-13E6BFBDF149}" type="pres">
      <dgm:prSet presAssocID="{FFAB83F0-CC09-4FAA-B3AC-888DFF923F01}" presName="sibTrans" presStyleCnt="0"/>
      <dgm:spPr/>
    </dgm:pt>
    <dgm:pt modelId="{ADAD674A-CD39-40BD-BED1-0A0317E667A4}" type="pres">
      <dgm:prSet presAssocID="{7C031BE8-708F-4E4E-9D92-AFA6E205D6D5}" presName="node" presStyleLbl="node1" presStyleIdx="4" presStyleCnt="7" custLinFactNeighborX="-55182" custLinFactNeighborY="56830">
        <dgm:presLayoutVars>
          <dgm:bulletEnabled val="1"/>
        </dgm:presLayoutVars>
      </dgm:prSet>
      <dgm:spPr/>
    </dgm:pt>
    <dgm:pt modelId="{3880FCB4-C723-4B50-81D7-B984974932CB}" type="pres">
      <dgm:prSet presAssocID="{EFEC1273-9D11-44ED-8A74-3E86119945F6}" presName="sibTrans" presStyleCnt="0"/>
      <dgm:spPr/>
    </dgm:pt>
    <dgm:pt modelId="{00BC30A1-9B8B-47F9-8935-8B0279464D60}" type="pres">
      <dgm:prSet presAssocID="{B51656C4-AC03-4A23-96ED-DD15E0DF9217}" presName="node" presStyleLbl="node1" presStyleIdx="5" presStyleCnt="7" custLinFactX="53101" custLinFactNeighborX="100000" custLinFactNeighborY="-59054">
        <dgm:presLayoutVars>
          <dgm:bulletEnabled val="1"/>
        </dgm:presLayoutVars>
      </dgm:prSet>
      <dgm:spPr/>
    </dgm:pt>
    <dgm:pt modelId="{A79BD196-E908-4B40-B092-85EDF89D89D2}" type="pres">
      <dgm:prSet presAssocID="{923849DD-6105-49FF-8F4A-30AFEBB50577}" presName="sibTrans" presStyleCnt="0"/>
      <dgm:spPr/>
    </dgm:pt>
    <dgm:pt modelId="{F75B1B05-0728-4A18-8BB8-FCF06E9C418D}" type="pres">
      <dgm:prSet presAssocID="{52AA2F9C-A4A6-4E40-9C0E-3E5C8E4F2BE0}" presName="node" presStyleLbl="node1" presStyleIdx="6" presStyleCnt="7" custLinFactX="-28280" custLinFactNeighborX="-100000" custLinFactNeighborY="-56984">
        <dgm:presLayoutVars>
          <dgm:bulletEnabled val="1"/>
        </dgm:presLayoutVars>
      </dgm:prSet>
      <dgm:spPr/>
    </dgm:pt>
  </dgm:ptLst>
  <dgm:cxnLst>
    <dgm:cxn modelId="{1A5EDB0B-F8D2-4856-9CFB-8FFAE39F7792}" type="presOf" srcId="{52AA2F9C-A4A6-4E40-9C0E-3E5C8E4F2BE0}" destId="{F75B1B05-0728-4A18-8BB8-FCF06E9C418D}" srcOrd="0" destOrd="0" presId="urn:microsoft.com/office/officeart/2005/8/layout/default"/>
    <dgm:cxn modelId="{A08DCF12-B1D8-4B53-9B62-A93EED232668}" srcId="{38CB9100-C201-48C2-A093-DFDD5A49ECB8}" destId="{B51656C4-AC03-4A23-96ED-DD15E0DF9217}" srcOrd="5" destOrd="0" parTransId="{53072F2C-B4DF-40E5-9F50-A05E80E729F8}" sibTransId="{923849DD-6105-49FF-8F4A-30AFEBB50577}"/>
    <dgm:cxn modelId="{F0FCF63E-DB47-4F52-9560-CB0D1FFEDF40}" srcId="{38CB9100-C201-48C2-A093-DFDD5A49ECB8}" destId="{07D6508F-3D82-4FED-B244-FB00B45ECB49}" srcOrd="1" destOrd="0" parTransId="{6B8C04F0-6007-4DE1-A74D-A8F1EECF1BCF}" sibTransId="{3CA0FB19-CB7E-406F-9374-F554BB9A2989}"/>
    <dgm:cxn modelId="{0220ED3F-CBBB-448E-9461-69F385668094}" type="presOf" srcId="{B51656C4-AC03-4A23-96ED-DD15E0DF9217}" destId="{00BC30A1-9B8B-47F9-8935-8B0279464D60}" srcOrd="0" destOrd="0" presId="urn:microsoft.com/office/officeart/2005/8/layout/default"/>
    <dgm:cxn modelId="{E263A94E-E857-4209-A2D1-1CBD8BE182EF}" type="presOf" srcId="{36994FD7-3311-4C38-94E1-4C7E88422355}" destId="{D6F3B351-8594-4678-8CA5-BA9A228111D3}" srcOrd="0" destOrd="0" presId="urn:microsoft.com/office/officeart/2005/8/layout/default"/>
    <dgm:cxn modelId="{403EB652-3F7D-4945-87BD-EC2F377F0629}" type="presOf" srcId="{4756CC68-7B7D-4A5A-96CB-FA477D489D36}" destId="{9AA567A5-282D-4D18-B90D-931B42AE7695}" srcOrd="0" destOrd="0" presId="urn:microsoft.com/office/officeart/2005/8/layout/default"/>
    <dgm:cxn modelId="{C87DA457-350C-4A8E-9834-EA916891EFA8}" srcId="{38CB9100-C201-48C2-A093-DFDD5A49ECB8}" destId="{52AA2F9C-A4A6-4E40-9C0E-3E5C8E4F2BE0}" srcOrd="6" destOrd="0" parTransId="{4CCBF540-84CF-472C-B799-D02918B81D39}" sibTransId="{695DDA99-3864-48D4-AD84-EA39A4F20F34}"/>
    <dgm:cxn modelId="{04BBF58C-6CE0-476A-A127-0FB53B9BE1B4}" type="presOf" srcId="{38CB9100-C201-48C2-A093-DFDD5A49ECB8}" destId="{22D0B12A-EF3D-4C79-9CC7-0C4335E55BC6}" srcOrd="0" destOrd="0" presId="urn:microsoft.com/office/officeart/2005/8/layout/default"/>
    <dgm:cxn modelId="{3C272492-C4BB-4FE0-8330-9D7DCAAAB8E1}" srcId="{38CB9100-C201-48C2-A093-DFDD5A49ECB8}" destId="{7C031BE8-708F-4E4E-9D92-AFA6E205D6D5}" srcOrd="4" destOrd="0" parTransId="{870C5F05-2C42-4EF3-8A90-A5A86E9AB17B}" sibTransId="{EFEC1273-9D11-44ED-8A74-3E86119945F6}"/>
    <dgm:cxn modelId="{095D3CA9-BBCD-4996-880D-9FDF133324B1}" srcId="{38CB9100-C201-48C2-A093-DFDD5A49ECB8}" destId="{4756CC68-7B7D-4A5A-96CB-FA477D489D36}" srcOrd="0" destOrd="0" parTransId="{8F611E76-4DB0-43F8-963F-A201E99821E8}" sibTransId="{D30A783F-1FF9-422A-B523-472951A64B22}"/>
    <dgm:cxn modelId="{F3FD6BAD-E5ED-497A-BB0B-6CF1F91D3918}" srcId="{38CB9100-C201-48C2-A093-DFDD5A49ECB8}" destId="{FAC85076-37B9-4AC5-9B2D-DE667AE6070F}" srcOrd="2" destOrd="0" parTransId="{BE59C5D1-0C34-4AED-8CA2-C4A89937AD43}" sibTransId="{79ADFD57-3E33-42C8-B397-40F3EC229667}"/>
    <dgm:cxn modelId="{F7CC44C3-C14D-411C-951F-42899FA6F241}" type="presOf" srcId="{07D6508F-3D82-4FED-B244-FB00B45ECB49}" destId="{731C2C78-E175-432E-ABAB-4909F4CDF2BA}" srcOrd="0" destOrd="0" presId="urn:microsoft.com/office/officeart/2005/8/layout/default"/>
    <dgm:cxn modelId="{4C7FEBC8-7A46-4EAB-A4CD-4C6F1F852E5F}" srcId="{38CB9100-C201-48C2-A093-DFDD5A49ECB8}" destId="{36994FD7-3311-4C38-94E1-4C7E88422355}" srcOrd="3" destOrd="0" parTransId="{F1804BA3-FD78-465A-A351-9721ABF58679}" sibTransId="{FFAB83F0-CC09-4FAA-B3AC-888DFF923F01}"/>
    <dgm:cxn modelId="{F9761DEF-F222-4954-9F36-1C55F903340A}" type="presOf" srcId="{FAC85076-37B9-4AC5-9B2D-DE667AE6070F}" destId="{2967F4EE-3E4D-4144-B79E-5DB4841BE70A}" srcOrd="0" destOrd="0" presId="urn:microsoft.com/office/officeart/2005/8/layout/default"/>
    <dgm:cxn modelId="{2D388BF3-E138-40C1-B4A4-E81B2266B6CE}" type="presOf" srcId="{7C031BE8-708F-4E4E-9D92-AFA6E205D6D5}" destId="{ADAD674A-CD39-40BD-BED1-0A0317E667A4}" srcOrd="0" destOrd="0" presId="urn:microsoft.com/office/officeart/2005/8/layout/default"/>
    <dgm:cxn modelId="{B4C57D73-A6CE-46E5-A0F2-5EF57098393A}" type="presParOf" srcId="{22D0B12A-EF3D-4C79-9CC7-0C4335E55BC6}" destId="{9AA567A5-282D-4D18-B90D-931B42AE7695}" srcOrd="0" destOrd="0" presId="urn:microsoft.com/office/officeart/2005/8/layout/default"/>
    <dgm:cxn modelId="{A1910D1C-BB4B-47F6-B527-D6E43F122326}" type="presParOf" srcId="{22D0B12A-EF3D-4C79-9CC7-0C4335E55BC6}" destId="{27F5DA56-0229-44D0-8309-6C6BE9FE8315}" srcOrd="1" destOrd="0" presId="urn:microsoft.com/office/officeart/2005/8/layout/default"/>
    <dgm:cxn modelId="{662D5617-97C0-477C-8164-32708DB9AF67}" type="presParOf" srcId="{22D0B12A-EF3D-4C79-9CC7-0C4335E55BC6}" destId="{731C2C78-E175-432E-ABAB-4909F4CDF2BA}" srcOrd="2" destOrd="0" presId="urn:microsoft.com/office/officeart/2005/8/layout/default"/>
    <dgm:cxn modelId="{17A75CD7-4656-4DEB-9A52-B8B971FF7031}" type="presParOf" srcId="{22D0B12A-EF3D-4C79-9CC7-0C4335E55BC6}" destId="{EB5890DC-546B-45C9-B99B-9703646F4C85}" srcOrd="3" destOrd="0" presId="urn:microsoft.com/office/officeart/2005/8/layout/default"/>
    <dgm:cxn modelId="{D5681C2B-AC46-442E-AD63-32DC7376DCA3}" type="presParOf" srcId="{22D0B12A-EF3D-4C79-9CC7-0C4335E55BC6}" destId="{2967F4EE-3E4D-4144-B79E-5DB4841BE70A}" srcOrd="4" destOrd="0" presId="urn:microsoft.com/office/officeart/2005/8/layout/default"/>
    <dgm:cxn modelId="{FDBF62A4-D605-4C91-BF7C-2D63A4E38E34}" type="presParOf" srcId="{22D0B12A-EF3D-4C79-9CC7-0C4335E55BC6}" destId="{908280B7-F713-4F66-BC6A-BDB425B8F9DB}" srcOrd="5" destOrd="0" presId="urn:microsoft.com/office/officeart/2005/8/layout/default"/>
    <dgm:cxn modelId="{F613EA85-3CDF-4FB6-86C7-3CC0AC808F78}" type="presParOf" srcId="{22D0B12A-EF3D-4C79-9CC7-0C4335E55BC6}" destId="{D6F3B351-8594-4678-8CA5-BA9A228111D3}" srcOrd="6" destOrd="0" presId="urn:microsoft.com/office/officeart/2005/8/layout/default"/>
    <dgm:cxn modelId="{16720FAE-C13B-49B6-8776-3C3FBC4F4641}" type="presParOf" srcId="{22D0B12A-EF3D-4C79-9CC7-0C4335E55BC6}" destId="{0BA0DCBC-A9FD-4FC5-A98D-13E6BFBDF149}" srcOrd="7" destOrd="0" presId="urn:microsoft.com/office/officeart/2005/8/layout/default"/>
    <dgm:cxn modelId="{0DE392D5-4B62-4BEC-87ED-D6F138BD0BA8}" type="presParOf" srcId="{22D0B12A-EF3D-4C79-9CC7-0C4335E55BC6}" destId="{ADAD674A-CD39-40BD-BED1-0A0317E667A4}" srcOrd="8" destOrd="0" presId="urn:microsoft.com/office/officeart/2005/8/layout/default"/>
    <dgm:cxn modelId="{A41F67A4-9D1E-4E3C-9EE5-1FE242B43AE8}" type="presParOf" srcId="{22D0B12A-EF3D-4C79-9CC7-0C4335E55BC6}" destId="{3880FCB4-C723-4B50-81D7-B984974932CB}" srcOrd="9" destOrd="0" presId="urn:microsoft.com/office/officeart/2005/8/layout/default"/>
    <dgm:cxn modelId="{052D186B-CAE1-4AD2-8D84-E9CDD58F885C}" type="presParOf" srcId="{22D0B12A-EF3D-4C79-9CC7-0C4335E55BC6}" destId="{00BC30A1-9B8B-47F9-8935-8B0279464D60}" srcOrd="10" destOrd="0" presId="urn:microsoft.com/office/officeart/2005/8/layout/default"/>
    <dgm:cxn modelId="{B7E95A7C-EA3A-48C0-8DB7-8224FF5E7066}" type="presParOf" srcId="{22D0B12A-EF3D-4C79-9CC7-0C4335E55BC6}" destId="{A79BD196-E908-4B40-B092-85EDF89D89D2}" srcOrd="11" destOrd="0" presId="urn:microsoft.com/office/officeart/2005/8/layout/default"/>
    <dgm:cxn modelId="{CC889C24-B9BD-4C2D-95CA-519FD6CCEDEE}" type="presParOf" srcId="{22D0B12A-EF3D-4C79-9CC7-0C4335E55BC6}" destId="{F75B1B05-0728-4A18-8BB8-FCF06E9C418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69D35-A1C0-4E5C-A948-46577ED19F14}">
      <dsp:nvSpPr>
        <dsp:cNvPr id="0" name=""/>
        <dsp:cNvSpPr/>
      </dsp:nvSpPr>
      <dsp:spPr>
        <a:xfrm>
          <a:off x="0" y="7532"/>
          <a:ext cx="8145009" cy="6370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CONSTAT: </a:t>
          </a:r>
          <a:r>
            <a:rPr lang="en-US" sz="1600" b="1" kern="1200" dirty="0"/>
            <a:t>UN </a:t>
          </a:r>
          <a:r>
            <a:rPr lang="en-US" sz="1600" b="1" kern="1200" dirty="0">
              <a:solidFill>
                <a:srgbClr val="FFFF00"/>
              </a:solidFill>
            </a:rPr>
            <a:t>NIVEAU D’EPARGNE BRUTE </a:t>
          </a:r>
          <a:r>
            <a:rPr lang="en-US" sz="1600" b="1" kern="1200" dirty="0"/>
            <a:t>PREOCCUPANT (&lt; ANNUITÉ EN K DE LA DETTE) MOBILISE POUR COUVRIR LE CAPITAL DE LA DETTE</a:t>
          </a:r>
        </a:p>
      </dsp:txBody>
      <dsp:txXfrm>
        <a:off x="31099" y="38631"/>
        <a:ext cx="8082811" cy="574867"/>
      </dsp:txXfrm>
    </dsp:sp>
    <dsp:sp modelId="{20AC1145-849B-45EF-9089-2CC5D74BD653}">
      <dsp:nvSpPr>
        <dsp:cNvPr id="0" name=""/>
        <dsp:cNvSpPr/>
      </dsp:nvSpPr>
      <dsp:spPr>
        <a:xfrm>
          <a:off x="0" y="739637"/>
          <a:ext cx="8145009" cy="637065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CONSTAT: </a:t>
          </a:r>
          <a:r>
            <a:rPr lang="en-US" sz="1600" b="1" kern="1200" dirty="0"/>
            <a:t>UN </a:t>
          </a:r>
          <a:r>
            <a:rPr lang="en-US" sz="1600" b="1" kern="1200" dirty="0">
              <a:solidFill>
                <a:srgbClr val="FFFF00"/>
              </a:solidFill>
            </a:rPr>
            <a:t>RESULTAT 2018 </a:t>
          </a:r>
          <a:r>
            <a:rPr lang="en-US" sz="1600" b="1" kern="1200" dirty="0"/>
            <a:t>QUI PERMET D’EQUILIBRER LE BUDGET MAIS UN RISQUE IMPORTANT SUR LES EQUILIBRES 2020-2021</a:t>
          </a:r>
        </a:p>
      </dsp:txBody>
      <dsp:txXfrm>
        <a:off x="31099" y="770736"/>
        <a:ext cx="8082811" cy="574867"/>
      </dsp:txXfrm>
    </dsp:sp>
    <dsp:sp modelId="{EF2CD25E-E776-4C49-9D3D-B448E1AC9177}">
      <dsp:nvSpPr>
        <dsp:cNvPr id="0" name=""/>
        <dsp:cNvSpPr/>
      </dsp:nvSpPr>
      <dsp:spPr>
        <a:xfrm>
          <a:off x="0" y="1471742"/>
          <a:ext cx="8145009" cy="637065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CONSTAT: </a:t>
          </a:r>
          <a:r>
            <a:rPr lang="en-US" sz="1600" b="1" kern="1200" dirty="0"/>
            <a:t>LE </a:t>
          </a:r>
          <a:r>
            <a:rPr lang="en-US" sz="1600" b="1" kern="1200" dirty="0">
              <a:solidFill>
                <a:srgbClr val="FFFF00"/>
              </a:solidFill>
            </a:rPr>
            <a:t>TRAVAIL REALISE EN 2018</a:t>
          </a:r>
          <a:r>
            <a:rPr lang="en-US" sz="1600" b="1" kern="1200" dirty="0">
              <a:solidFill>
                <a:schemeClr val="accent4">
                  <a:lumMod val="60000"/>
                  <a:lumOff val="40000"/>
                </a:schemeClr>
              </a:solidFill>
            </a:rPr>
            <a:t> </a:t>
          </a:r>
          <a:r>
            <a:rPr lang="en-US" sz="1600" b="1" kern="1200" dirty="0"/>
            <a:t>PERMET DE LIMITER LA DERIVE EN SECTION DE FONCTIONNEMENT</a:t>
          </a:r>
        </a:p>
      </dsp:txBody>
      <dsp:txXfrm>
        <a:off x="31099" y="1502841"/>
        <a:ext cx="8082811" cy="574867"/>
      </dsp:txXfrm>
    </dsp:sp>
    <dsp:sp modelId="{2FBFC373-7116-4132-A3DF-36C19DEA7CE1}">
      <dsp:nvSpPr>
        <dsp:cNvPr id="0" name=""/>
        <dsp:cNvSpPr/>
      </dsp:nvSpPr>
      <dsp:spPr>
        <a:xfrm>
          <a:off x="0" y="2203847"/>
          <a:ext cx="8145009" cy="637065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ACTION: </a:t>
          </a:r>
          <a:r>
            <a:rPr lang="en-US" sz="1600" b="1" kern="1200" dirty="0">
              <a:solidFill>
                <a:srgbClr val="FFFF00"/>
              </a:solidFill>
            </a:rPr>
            <a:t>MOBILISER LE RESULTAT 2018 </a:t>
          </a:r>
          <a:r>
            <a:rPr lang="en-US" sz="1600" b="1" kern="1200" dirty="0"/>
            <a:t>ENTRE FONCTIONNEMMENT ET INVESTISSEMENT POUR LIMITER </a:t>
          </a:r>
          <a:r>
            <a:rPr lang="en-US" sz="1600" b="1" kern="1200" dirty="0" err="1"/>
            <a:t>l’EMPRUNT</a:t>
          </a:r>
          <a:r>
            <a:rPr lang="en-US" sz="1600" b="1" kern="1200" dirty="0"/>
            <a:t> ET PREPARER L’EQUILIBRE 2020</a:t>
          </a:r>
        </a:p>
      </dsp:txBody>
      <dsp:txXfrm>
        <a:off x="31099" y="2234946"/>
        <a:ext cx="8082811" cy="574867"/>
      </dsp:txXfrm>
    </dsp:sp>
    <dsp:sp modelId="{F28DB38E-4CBD-4FE4-A57C-0A089873F27E}">
      <dsp:nvSpPr>
        <dsp:cNvPr id="0" name=""/>
        <dsp:cNvSpPr/>
      </dsp:nvSpPr>
      <dsp:spPr>
        <a:xfrm>
          <a:off x="0" y="2935952"/>
          <a:ext cx="8145009" cy="637065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ACTION: </a:t>
          </a:r>
          <a:r>
            <a:rPr lang="en-US" sz="1600" b="1" kern="1200" dirty="0"/>
            <a:t>UNE PROPOSITION </a:t>
          </a:r>
          <a:r>
            <a:rPr lang="en-US" sz="1600" b="1" kern="1200" dirty="0">
              <a:solidFill>
                <a:srgbClr val="FFFF00"/>
              </a:solidFill>
            </a:rPr>
            <a:t>D’AUGMENTATION DE LA TEOM ET UNE STABILITE 2019 DES TAUX DE FISCALITE DES MENAGES/ENTREPRISES</a:t>
          </a:r>
        </a:p>
      </dsp:txBody>
      <dsp:txXfrm>
        <a:off x="31099" y="2967051"/>
        <a:ext cx="8082811" cy="574867"/>
      </dsp:txXfrm>
    </dsp:sp>
    <dsp:sp modelId="{43704EAC-46A3-49C0-A1E7-9D30DECDFFC8}">
      <dsp:nvSpPr>
        <dsp:cNvPr id="0" name=""/>
        <dsp:cNvSpPr/>
      </dsp:nvSpPr>
      <dsp:spPr>
        <a:xfrm>
          <a:off x="0" y="3668057"/>
          <a:ext cx="8145009" cy="637065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ACTION: </a:t>
          </a:r>
          <a:r>
            <a:rPr lang="en-US" sz="1600" b="1" kern="1200" dirty="0">
              <a:solidFill>
                <a:srgbClr val="FFFF00"/>
              </a:solidFill>
            </a:rPr>
            <a:t>DEGAGER 150 K€ SUR LA SECTION DE FONCTIONNEMENT </a:t>
          </a:r>
          <a:r>
            <a:rPr lang="en-US" sz="1600" b="1" kern="1200" dirty="0">
              <a:solidFill>
                <a:schemeClr val="bg1"/>
              </a:solidFill>
            </a:rPr>
            <a:t>(DEPENSES/ RECETTES)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1099" y="3699156"/>
        <a:ext cx="8082811" cy="574867"/>
      </dsp:txXfrm>
    </dsp:sp>
    <dsp:sp modelId="{04F2CFCF-E90D-4708-B57E-D6F652472432}">
      <dsp:nvSpPr>
        <dsp:cNvPr id="0" name=""/>
        <dsp:cNvSpPr/>
      </dsp:nvSpPr>
      <dsp:spPr>
        <a:xfrm>
          <a:off x="0" y="4400162"/>
          <a:ext cx="8145009" cy="637065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ACTION: </a:t>
          </a:r>
          <a:r>
            <a:rPr lang="en-US" sz="1600" b="1" kern="1200" dirty="0">
              <a:solidFill>
                <a:srgbClr val="FFFF00"/>
              </a:solidFill>
            </a:rPr>
            <a:t>REPORTER 634 K€ D’INVESTISSEMENT</a:t>
          </a:r>
        </a:p>
      </dsp:txBody>
      <dsp:txXfrm>
        <a:off x="31099" y="4431261"/>
        <a:ext cx="8082811" cy="574867"/>
      </dsp:txXfrm>
    </dsp:sp>
    <dsp:sp modelId="{D675786A-BB7C-410E-AF4D-DD0ED0B2D602}">
      <dsp:nvSpPr>
        <dsp:cNvPr id="0" name=""/>
        <dsp:cNvSpPr/>
      </dsp:nvSpPr>
      <dsp:spPr>
        <a:xfrm>
          <a:off x="0" y="5132267"/>
          <a:ext cx="8145009" cy="83915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</a:rPr>
            <a:t>ACTION: </a:t>
          </a:r>
          <a:r>
            <a:rPr lang="en-US" sz="1600" b="1" kern="1200" dirty="0"/>
            <a:t>EMPRUNT : </a:t>
          </a:r>
          <a:r>
            <a:rPr lang="en-US" sz="1600" b="1" kern="1200" dirty="0">
              <a:solidFill>
                <a:srgbClr val="FFFF00"/>
              </a:solidFill>
            </a:rPr>
            <a:t>LIMITER LE RECOURS A L’EMPRUNT </a:t>
          </a:r>
          <a:r>
            <a:rPr lang="en-US" sz="1600" b="1" kern="1200" dirty="0"/>
            <a:t>EN UTILISANT LE RESULTAT 2018 POUR FINANCER L’INVESTISSEMENT PUIS AJUSTER EN FIN D’EXERCICE. </a:t>
          </a:r>
          <a:endParaRPr lang="en-US" sz="1600" kern="1200" dirty="0"/>
        </a:p>
      </dsp:txBody>
      <dsp:txXfrm>
        <a:off x="40964" y="5173231"/>
        <a:ext cx="8063081" cy="757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567A5-282D-4D18-B90D-931B42AE7695}">
      <dsp:nvSpPr>
        <dsp:cNvPr id="0" name=""/>
        <dsp:cNvSpPr/>
      </dsp:nvSpPr>
      <dsp:spPr>
        <a:xfrm>
          <a:off x="3742445" y="56029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AUGMENTATION DE LA TAXE D’ENLEVEMENT DES OM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  347 k€</a:t>
          </a:r>
        </a:p>
      </dsp:txBody>
      <dsp:txXfrm>
        <a:off x="3742445" y="56029"/>
        <a:ext cx="2570466" cy="1542279"/>
      </dsp:txXfrm>
    </dsp:sp>
    <dsp:sp modelId="{731C2C78-E175-432E-ABAB-4909F4CDF2BA}">
      <dsp:nvSpPr>
        <dsp:cNvPr id="0" name=""/>
        <dsp:cNvSpPr/>
      </dsp:nvSpPr>
      <dsp:spPr>
        <a:xfrm>
          <a:off x="0" y="1729079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INTEGRATION DES EVOLUTIONS SUR LES BASES MINIMUMS DE CFE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+ 122 k€</a:t>
          </a:r>
          <a:endParaRPr lang="en-US" sz="1500" kern="1200" dirty="0"/>
        </a:p>
      </dsp:txBody>
      <dsp:txXfrm>
        <a:off x="0" y="1729079"/>
        <a:ext cx="2570466" cy="1542279"/>
      </dsp:txXfrm>
    </dsp:sp>
    <dsp:sp modelId="{2967F4EE-3E4D-4144-B79E-5DB4841BE70A}">
      <dsp:nvSpPr>
        <dsp:cNvPr id="0" name=""/>
        <dsp:cNvSpPr/>
      </dsp:nvSpPr>
      <dsp:spPr>
        <a:xfrm>
          <a:off x="3797839" y="3442807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INTEGRATION DE L’EVOLUTION DU COEFFICIENT DE TASCOM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+ 8,1 K€</a:t>
          </a:r>
          <a:endParaRPr lang="en-US" sz="1500" kern="1200" dirty="0"/>
        </a:p>
      </dsp:txBody>
      <dsp:txXfrm>
        <a:off x="3797839" y="3442807"/>
        <a:ext cx="2570466" cy="1542279"/>
      </dsp:txXfrm>
    </dsp:sp>
    <dsp:sp modelId="{D6F3B351-8594-4678-8CA5-BA9A228111D3}">
      <dsp:nvSpPr>
        <dsp:cNvPr id="0" name=""/>
        <dsp:cNvSpPr/>
      </dsp:nvSpPr>
      <dsp:spPr>
        <a:xfrm>
          <a:off x="36656" y="56029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INTEGRATION DES EVOLUTIONS DES ATTRIBUTIONS DE COMPENSATION DEPENSES + RECETTES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+ 412 K€ + 179 K€ = 591 K€</a:t>
          </a:r>
        </a:p>
      </dsp:txBody>
      <dsp:txXfrm>
        <a:off x="36656" y="56029"/>
        <a:ext cx="2570466" cy="1542279"/>
      </dsp:txXfrm>
    </dsp:sp>
    <dsp:sp modelId="{ADAD674A-CD39-40BD-BED1-0A0317E667A4}">
      <dsp:nvSpPr>
        <dsp:cNvPr id="0" name=""/>
        <dsp:cNvSpPr/>
      </dsp:nvSpPr>
      <dsp:spPr>
        <a:xfrm>
          <a:off x="0" y="3442807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SUBVENTIONS AUX ASSOCIATIONS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+ 30 k€</a:t>
          </a:r>
        </a:p>
      </dsp:txBody>
      <dsp:txXfrm>
        <a:off x="0" y="3442807"/>
        <a:ext cx="2570466" cy="1542279"/>
      </dsp:txXfrm>
    </dsp:sp>
    <dsp:sp modelId="{00BC30A1-9B8B-47F9-8935-8B0279464D60}">
      <dsp:nvSpPr>
        <dsp:cNvPr id="0" name=""/>
        <dsp:cNvSpPr/>
      </dsp:nvSpPr>
      <dsp:spPr>
        <a:xfrm>
          <a:off x="8179918" y="1710288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DEFICIT DES BUDGETS ANNEXES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+ 280 K€</a:t>
          </a:r>
        </a:p>
      </dsp:txBody>
      <dsp:txXfrm>
        <a:off x="8179918" y="1710288"/>
        <a:ext cx="2570466" cy="1542279"/>
      </dsp:txXfrm>
    </dsp:sp>
    <dsp:sp modelId="{F75B1B05-0728-4A18-8BB8-FCF06E9C418D}">
      <dsp:nvSpPr>
        <dsp:cNvPr id="0" name=""/>
        <dsp:cNvSpPr/>
      </dsp:nvSpPr>
      <dsp:spPr>
        <a:xfrm>
          <a:off x="3774628" y="1742214"/>
          <a:ext cx="2570466" cy="1542279"/>
        </a:xfrm>
        <a:prstGeom prst="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TAXE DE SEJOUR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+ 60 K€</a:t>
          </a:r>
        </a:p>
      </dsp:txBody>
      <dsp:txXfrm>
        <a:off x="3774628" y="1742214"/>
        <a:ext cx="2570466" cy="1542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375" y="0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EF67212A-37B0-4208-BF90-3EE9E459217E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2" y="4776848"/>
            <a:ext cx="5439092" cy="3908763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375" y="9428323"/>
            <a:ext cx="2945712" cy="498316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4A401407-AC7E-4C5E-9F15-431EC34896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53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54272B-2F6D-47D7-AF1D-D105DAC7B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A291A5-5644-4467-89C8-36295551B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A73AE-F2B3-4999-86E7-72A448FA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26CB66-836E-4E9F-8AC5-5A333776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52B3EC-3F64-4753-9539-A85CB7D5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51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6C020-CAF2-428F-8B48-863F53AC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0B925A-A82B-40FF-BE4D-F1256A55F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5FB61A-31BD-4DF6-B2A2-D027A3EA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880081-626E-4069-A64D-B6C486B8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9F073A-E229-4B44-885B-1F503884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523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DA6B72B-AA8B-48B5-8B16-A2F7AC4C47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DA19FF-5FA8-4D08-A438-42A80022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25FCC3-CD28-4341-8ACB-F96A60EB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116773-C37A-470E-8BB3-95E7CF23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55A951-EBFA-443D-BC18-F4808202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0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8391A-BAB3-464B-B735-99ECB7F8B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034BB3-B5AB-42C8-8ABB-26FE0E346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5AAE7E-345A-4E93-A753-9F979871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3A2775-C0AE-4995-BF27-A5174310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3BB946-5630-4FAA-AF69-CCB3A38B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8BBE7-F62A-462F-95A4-6C8D12C0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C00BFE-DDA8-4770-8675-F0FE32151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8F7F66-83C0-4AEC-915E-1524EDE7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E85B5D-C18A-4CAC-9FC1-D091A257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1E5893-4E18-40D1-9115-424F9D22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316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32509-2182-41C0-99F0-593091C6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AE0AD1-8E11-4D3F-9CEE-D3DE098FC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FB0272-15B5-47CF-9215-FC9DA370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5E0520-A706-4A5A-AB74-710B71A8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93A72-2CDB-4514-8434-378AD989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1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2737A-6BF4-440D-8F6C-89102773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8DEB57-1583-4B48-8EBF-4771CCC040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695611-FEE0-41C5-9064-CE74518BC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2C8EA7-31C5-4FE5-B39D-5BB5D05F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2C8FD1-4566-4C31-AECF-06DE9342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DFC828-9D88-48BC-8F12-ECE959A7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09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D442D-22EE-4747-9445-5E23EF91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979390-6BA0-4B45-AE72-B6997AE73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8AF7C4-D574-408A-A826-B30B6BC32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353428-5F56-4F6A-B1DE-DA2490599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C16A99-C7C4-432F-85E2-F3D74CE14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0C5BD77-A58B-4298-97AC-6B688F80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2C0DBB-42D0-4AEF-8AFA-0819CBD8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9660B7-E1EE-45D6-8650-61B06F4C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155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84306-C6D3-4715-9DFA-EEE07F76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09E591-2AC8-4F48-B374-4579C313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53DE47-E6A2-4FE6-8F0F-3312FA1EF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A4A719-6E61-49AE-A0A6-54AABB4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4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E5A582-B662-4F5A-9AC9-711ED9CA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574EF5-7312-4883-B3F3-210C7B7C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54044B-6E14-459D-8EE5-6ED50661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307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0CF73-25EE-4E6A-AF25-6CE04898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08BD29-D2ED-452E-AE6E-450EB43D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07A647-A61C-4C19-A14A-324BEC6D3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CCF158-2C6A-423C-84E6-D2A6A72F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5E89B4-AEEB-4934-89C2-944908CF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C641D7-6268-4EF2-9DA6-8DE7687CD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25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E1A90-AB0D-47FC-A1E9-AEE27091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4A5FC-BCA3-4AD7-A51D-53D11A620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FE7CFC-E560-4033-AA95-7C6C5EB6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2A5802-4EA0-4E3C-9916-D3AEC08E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345782-ABA6-49BF-BB82-743AC4901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7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7B07F-6D8D-4991-A05D-372FA167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11CA9C3-0358-4AF0-9F17-58CCFC5A1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8F165C-8BC1-42F1-A5A7-EB9819C0F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6D7DD8-20AB-4DA5-8336-79656605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8284D8-5BB9-49A6-891D-AD01BFCC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7EFDC7-6C65-475B-9A24-5BDD5052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83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6A5520-6BDE-4771-A923-F51D6D80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232A05-18CD-4EF0-8A42-1EB6FBF1A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CA29F0-FEF1-4F08-BBA4-D0B64F93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CA50D5-C759-46EB-B14B-C4171D91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C3841-050D-40E3-B096-B2B4121B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223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537457-59AA-4982-ABAD-1771C5E2A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F68ED1-1EDD-4417-9441-C9CBDF6E4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76EF9D-C2FE-44D4-AA78-2E677C69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1B2DB1-F5C8-4558-AB22-90C103CC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449B32-FC18-4112-BD7E-67473BD0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68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B8719-D6BA-4406-AD9C-0D02075C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A235C7-9756-406B-8C19-F0C61A00E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D7CA5-7540-457A-9602-056622A6B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42AA93-B3CF-4CC0-859A-9C5D8870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BBF5BD-AC54-4A72-862E-613FF1B7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80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9D2CA-CA60-4A33-B6B3-5B690EBC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2F9559-F0F5-4E61-B270-EA49A464B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EE4E26-7706-4F42-A612-A5B6B1DBC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500A7C-9B6F-4394-A42C-640A6BCE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A15C73-E224-4C3E-A388-E5395CA9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5D581E-03BD-405A-9810-35A201C9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179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EEA05-7982-4042-B783-59F1B08D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973CC1-1379-4BD4-A3D8-8115B1EEF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127D5-7316-4B0E-927D-E0EE8A9A7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8F978D-C374-44EF-8354-F79548B82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10902E5-6464-4F92-83AA-E92EE0952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026859-3857-4E47-9FDB-F655345D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22ABFF-49E4-4634-9DBA-E554E39C4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80E0F2-B928-481D-96C1-5BE3CA1D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2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B82C23-E76E-474C-BC6D-369EA181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C13BDE-3BFD-4CC0-99C7-42EB3E37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F01351-6D0B-45FC-AFFB-D2E6E9D40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DFCB0F-7874-4AB8-8240-11F56911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15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BB9534-9507-4B68-9376-62096BD6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B194BF-1C6F-4132-9DCB-DA0AAAF60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0BF9BC-041E-4AD3-97FE-2B6D3A8F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52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9AAC1-804A-4E2B-A903-10DBB120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657644-E0E1-4483-82E8-A84E7C541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CD3DA9-B93B-483A-A491-77FC699F0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BAE951-212D-4A24-8AFB-4CEE5937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7579CC-0852-451D-AB08-D1632D79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271D8F-2E57-471C-A539-807F1AEA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82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32140-604A-4E2E-B02C-D647AC8D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F81A93-B8F6-43A0-8814-D54DC5C06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876E52-C8D7-4A65-ABE5-9D87512A3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7C5564-CDD0-498C-91BB-7F4E18B2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6B3A01-EB36-427A-9169-3D84DDAF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5A4DC4-798A-4553-8B52-6AD01C92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79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E1995A-F77F-45DF-84F8-37952016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76C9B8-629E-47D7-844E-57AF613B7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C8C938-EFD1-4D58-9CBA-5D03B50D9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6728-0671-4C7B-905D-839E285C160F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5A902A-BB8C-4561-AD94-E362ABDD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3104B-D356-4833-83D9-8406E6C44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A3A0-30A8-4081-8424-0842FE91C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E4058F-6E9F-4971-A5CA-877386B1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F8BEA2-5FD7-48F1-A490-E25B9172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F96A94-1A85-4B62-BBBA-9CBE98B03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36DFB-EBC0-44AD-9CE0-FD07618A3BC9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A4A8A4-E861-46A8-9B6E-E0AA347CE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FFC93F-A9F2-4471-9FA6-DF8C1929B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54006-FBCE-40F1-92C9-E69CB2FE00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07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22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2.png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2.png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2.png"/><Relationship Id="rId4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4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5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22.pn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Relationship Id="rId4" Type="http://schemas.openxmlformats.org/officeDocument/2006/relationships/image" Target="../media/image5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22.png"/><Relationship Id="rId4" Type="http://schemas.openxmlformats.org/officeDocument/2006/relationships/image" Target="../media/image5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image" Target="../media/image22.png"/><Relationship Id="rId4" Type="http://schemas.openxmlformats.org/officeDocument/2006/relationships/image" Target="../media/image5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22.png"/><Relationship Id="rId4" Type="http://schemas.openxmlformats.org/officeDocument/2006/relationships/image" Target="../media/image5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22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62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22.png"/><Relationship Id="rId4" Type="http://schemas.openxmlformats.org/officeDocument/2006/relationships/image" Target="../media/image63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5.emf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9.emf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3.emf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4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emf"/><Relationship Id="rId9" Type="http://schemas.openxmlformats.org/officeDocument/2006/relationships/image" Target="../media/image89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3.emf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Relationship Id="rId9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8.emf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2.emf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6.emf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0.emf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4.emf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94.png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0.emf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6D0034-6D0E-4C1E-8EDF-8B684262D0D8}"/>
              </a:ext>
            </a:extLst>
          </p:cNvPr>
          <p:cNvSpPr/>
          <p:nvPr/>
        </p:nvSpPr>
        <p:spPr>
          <a:xfrm>
            <a:off x="-1" y="240050"/>
            <a:ext cx="12192000" cy="637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fr-FR" sz="5400" b="1" kern="0" dirty="0">
                <a:solidFill>
                  <a:srgbClr val="2F549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CONSEIL COMMUNAUTAIRE</a:t>
            </a:r>
            <a:endParaRPr lang="fr-FR" sz="5400" b="1" kern="0" dirty="0">
              <a:solidFill>
                <a:srgbClr val="2F549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fr-FR" sz="2800" b="1" kern="0" dirty="0">
              <a:solidFill>
                <a:srgbClr val="2F5496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4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JEUDI </a:t>
            </a:r>
            <a:r>
              <a:rPr lang="fr-FR" sz="4400" kern="1400" spc="-50" dirty="0">
                <a:ea typeface="Times New Roman" panose="02020603050405020304" pitchFamily="18" charset="0"/>
                <a:cs typeface="Times New Roman" panose="02020603050405020304" pitchFamily="18" charset="0"/>
              </a:rPr>
              <a:t>11 AVRIL </a:t>
            </a:r>
            <a:r>
              <a:rPr lang="fr-FR" sz="4400" kern="1400" spc="-5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spc="75" dirty="0">
                <a:solidFill>
                  <a:srgbClr val="5A5A5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Dore l’Eglise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pc="75" dirty="0">
              <a:solidFill>
                <a:srgbClr val="5A5A5A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pc="75" dirty="0">
                <a:solidFill>
                  <a:srgbClr val="5A5A5A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Données comptables au 29 mars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790529-C6B5-4C48-B337-A0CC25CE5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17" y="3071990"/>
            <a:ext cx="4235311" cy="2822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198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21A4CE-1196-47BB-9E68-2034DBBEB0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643467"/>
            <a:ext cx="121920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LES RESULTATS 2018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516333-C37F-4132-8362-A7EC18A2C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631462"/>
            <a:ext cx="12124888" cy="5001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46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6D359-4045-42FE-BF2B-81438ED2935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1578" y="481570"/>
            <a:ext cx="9603274" cy="101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2018: UNE ANNEE PEU ORDINAIRE….</a:t>
            </a: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645863A0-0EBC-4C9B-958B-06AD3E75B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81807" y="2056720"/>
            <a:ext cx="947304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B83645B9-E0FE-4250-876C-DB4013A5ED70}"/>
              </a:ext>
            </a:extLst>
          </p:cNvPr>
          <p:cNvSpPr txBox="1"/>
          <p:nvPr/>
        </p:nvSpPr>
        <p:spPr>
          <a:xfrm>
            <a:off x="450574" y="2150379"/>
            <a:ext cx="11463130" cy="3163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TAUX DE REALISATION EN FONCTIONNEMENT (CA18/BP18):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DEPENSES: 91%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RECETTES: 101%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MAIS UNE RECETTE FISCALE EXCEPTIONNELLE: 1,3 M€ (rattrapage Sanofi)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RECETTES (SANS </a:t>
            </a:r>
            <a:r>
              <a:rPr lang="en-US" sz="2000" dirty="0"/>
              <a:t>LA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RECETTE EXCEPTIONNELLE): 95%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TAUX DE REALISATION EN INVESTISSEMENT (CA18/BP18):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DEPENSES: 70 %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RECETTES: 68 %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/>
              <a:t>BUDGET PRINCIPAL: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14A49F-3F87-4708-88E1-BF7C7BD49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0574" y="5473868"/>
            <a:ext cx="10857215" cy="992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46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C6B8BE4-FCD1-451E-A895-4657E40DE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215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213E87-00D1-4998-AF8C-5CF27611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0" b="109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026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E6CB92FE-CC88-44B0-9B4E-EBF23020D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887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313E66-AC66-413E-9EA1-65DAF1B68E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643467"/>
            <a:ext cx="121920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L’AFFECTATION DES RESULTATS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E1B39F-E075-4D1C-A967-E615F103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876" y="1396588"/>
            <a:ext cx="9139938" cy="5357941"/>
          </a:xfrm>
          <a:prstGeom prst="rect">
            <a:avLst/>
          </a:prstGeom>
        </p:spPr>
      </p:pic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25FACF3D-131A-4B0F-AF13-6377DC49D667}"/>
              </a:ext>
            </a:extLst>
          </p:cNvPr>
          <p:cNvSpPr/>
          <p:nvPr/>
        </p:nvSpPr>
        <p:spPr>
          <a:xfrm>
            <a:off x="10454802" y="2902226"/>
            <a:ext cx="437322" cy="341243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93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0641" y="4525347"/>
            <a:ext cx="737534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Budget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Général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r">
              <a:spcAft>
                <a:spcPts val="600"/>
              </a:spcAft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40100 –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Compte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administratif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Budget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Primitif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5081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4D0CA-D55C-442D-B784-584F9FD854B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6568" y="90272"/>
            <a:ext cx="11758863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ELABORATION BUDGETAIRE: RESERVES PREALABLES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D1E7C2-DDA4-4FD3-A0BD-460C18D83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164166"/>
            <a:ext cx="11882667" cy="542119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Sous réserve de la qualité des informations transmises à ce jour</a:t>
            </a:r>
          </a:p>
          <a:p>
            <a:r>
              <a:rPr lang="fr-FR" sz="3200" dirty="0">
                <a:solidFill>
                  <a:schemeClr val="bg1"/>
                </a:solidFill>
              </a:rPr>
              <a:t>Sous réserve des dotations de l’Etat non transmises avant parution des documents budgétaires.</a:t>
            </a:r>
          </a:p>
          <a:p>
            <a:r>
              <a:rPr lang="fr-FR" sz="3200" dirty="0">
                <a:solidFill>
                  <a:schemeClr val="bg1"/>
                </a:solidFill>
              </a:rPr>
              <a:t>Sous réserve de modifications non prises en compte dans l’élaboration budgétaire</a:t>
            </a:r>
          </a:p>
          <a:p>
            <a:r>
              <a:rPr lang="fr-FR" sz="3200" dirty="0">
                <a:solidFill>
                  <a:schemeClr val="bg1"/>
                </a:solidFill>
              </a:rPr>
              <a:t>Sous réserve des bases prévisionnelles des Etats 1259 transmises par l’Etat</a:t>
            </a:r>
          </a:p>
          <a:p>
            <a:r>
              <a:rPr lang="fr-FR" sz="3200" dirty="0">
                <a:solidFill>
                  <a:schemeClr val="bg1"/>
                </a:solidFill>
              </a:rPr>
              <a:t>Sous réserve de l’évolution des dépenses/recettes d’amortissements qui seront réévaluées au fur et à mesure de la révision de l’actif intercommunal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19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FB6C9C-F2CD-4B5D-927E-06BA1F73658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13333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DEPUIS LE DOB….ALF A PRIS DES DECISIONS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9FD651-148F-442E-9C27-B999AD15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59" y="1279870"/>
            <a:ext cx="11093741" cy="5053979"/>
          </a:xfrm>
          <a:solidFill>
            <a:srgbClr val="7030A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chemeClr val="bg1"/>
                </a:solidFill>
              </a:rPr>
              <a:t>DES DEPENSES SUPPLEMENTAIRES EN SECTION DE FONCTIONNEMENT : +64 K€</a:t>
            </a:r>
          </a:p>
          <a:p>
            <a:pPr marL="0" indent="0">
              <a:buNone/>
            </a:pPr>
            <a:endParaRPr lang="fr-FR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GÉNÉRER DE NOUVELLES ÉCONOMIES: - 67 900 € 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bg1"/>
                </a:solidFill>
              </a:rPr>
              <a:t>Détails: Carburants (60622) - 40 K€ (Fonction 812 réparties 17,5K€ au TRI + 17,5 K€ aux OM et 5K€ a ISDND / 7900 € sur ADMIN sur 6064 en fournitures administratives / 10K€ sur l’entretien des bâtiments (615221) / 10K€ sur l’entretien des autres bâtiments (615228)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SYNDICAT FERROVIAIRE: +16K€ au 6281 (Participation d’ALF = 75 K€) (ADMIN)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TRANSPORT A LA DEMANDE : Reprise de l’Aire d’Alleyras : + 2716,80 € au 615231 (POLE SOCIAL)</a:t>
            </a: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ABANDON DE CRÉANCES SPL LA O : + 43 K€ HT EN 673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CORRECTION DES AC EN DÉPENSES ADG : -8K€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ASSURANCE DOMMAGE OUVRAGE DU CHANTIER MSAP CUNLHAT: + 31 613 K€ au compte 6162 (POLE ECO)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AJUSTEMENT COMPTE AU CA: +47 K€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E0941F-548F-4E5C-803D-7FD712BD4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136" y="2207684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591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D75AF7-7CA3-4438-830D-A69F99143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1438896"/>
            <a:ext cx="11912002" cy="4590843"/>
          </a:xfr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endParaRPr lang="fr-FR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bg1"/>
                </a:solidFill>
              </a:rPr>
              <a:t>RECETTES SUPPLEMENTAIRES EN RECETTES DE FONCTIONNEMENT : + 365 K€</a:t>
            </a:r>
          </a:p>
          <a:p>
            <a:pPr marL="0" indent="0">
              <a:buNone/>
            </a:pPr>
            <a:endParaRPr lang="fr-FR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NEUTRALISATION D’AMORTISSEMENTS: + 125 K€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NOTIFICATION DES BASES: +293 K€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bg1"/>
                </a:solidFill>
              </a:rPr>
              <a:t>SUSPENSION DE REDEVANCES DE LA SPL LA O: - 53 K€ HT au 752 en recettes</a:t>
            </a:r>
          </a:p>
          <a:p>
            <a:pPr marL="0" indent="0">
              <a:buNone/>
            </a:pPr>
            <a:endParaRPr lang="fr-FR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bg1"/>
                </a:solidFill>
              </a:rPr>
              <a:t>EN SECTION D’INVESTISSEMENT : REPORT DE 616 K€ D’INVESTISSEMENTS NET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FB47106-7B81-4263-B4A7-96AFC99100E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38200" y="1133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DEPUIS LE DOB….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2CE7E3-F8E0-4502-A1DA-1734C0E6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328" y="4736617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47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208D1-B9A2-412A-8AE5-9DD57D24C6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527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DES COMPTES ADMINISTRATIFS 2018 </a:t>
            </a:r>
            <a:br>
              <a:rPr lang="fr-FR" b="1" dirty="0"/>
            </a:br>
            <a:r>
              <a:rPr lang="fr-FR" b="1" dirty="0"/>
              <a:t>AU BUDGET PRIMITIF 2019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BC06B4F-5632-4D1A-8EAE-B8C4FA41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5" y="1743006"/>
            <a:ext cx="11820551" cy="509673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r-FR" dirty="0"/>
              <a:t>RAPPEL DES CONCLUSIONS DU DOB</a:t>
            </a:r>
          </a:p>
          <a:p>
            <a:pPr marL="514350" indent="-514350">
              <a:buAutoNum type="arabicPeriod"/>
            </a:pPr>
            <a:r>
              <a:rPr lang="fr-FR" dirty="0"/>
              <a:t>LES RESULTATS 2018, LES AFFECTATIONS </a:t>
            </a:r>
          </a:p>
          <a:p>
            <a:pPr marL="514350" indent="-514350">
              <a:buAutoNum type="arabicPeriod"/>
            </a:pPr>
            <a:r>
              <a:rPr lang="fr-FR" dirty="0"/>
              <a:t>LES COMPTES ADMINISTRATIFS 2018</a:t>
            </a:r>
          </a:p>
          <a:p>
            <a:pPr marL="514350" indent="-514350">
              <a:buAutoNum type="arabicPeriod"/>
            </a:pPr>
            <a:r>
              <a:rPr lang="fr-FR" dirty="0"/>
              <a:t>LE BUDGET PRIMITIF GENERAL 2019 </a:t>
            </a:r>
          </a:p>
          <a:p>
            <a:pPr marL="514350" indent="-514350">
              <a:buAutoNum type="arabicPeriod"/>
            </a:pPr>
            <a:r>
              <a:rPr lang="fr-FR" dirty="0"/>
              <a:t>ANALYSE PLURI-ANNUELLE d’ALF</a:t>
            </a:r>
          </a:p>
          <a:p>
            <a:pPr marL="514350" indent="-514350">
              <a:buAutoNum type="arabicPeriod"/>
            </a:pPr>
            <a:r>
              <a:rPr lang="fr-FR" dirty="0"/>
              <a:t>LES BUDGETS ANNEXES ET AUTONOMES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LES BESOINS DE LA PRESENTATION LES COMPTES ADMINISTRATIFS SERONT DETAILLES AU MOMENT DE LA PRESENTATION DU BP19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511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3">
            <a:extLst>
              <a:ext uri="{FF2B5EF4-FFF2-40B4-BE49-F238E27FC236}">
                <a16:creationId xmlns:a16="http://schemas.microsoft.com/office/drawing/2014/main" id="{2D972BC9-EA84-460E-96C0-363E42E5FF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100010" y="4459430"/>
            <a:ext cx="7900402" cy="179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SECTION DE FONCTIONNEMENT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PRINCIPAL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5547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889B5F-6017-4D45-A3C6-B87461481F46}"/>
              </a:ext>
            </a:extLst>
          </p:cNvPr>
          <p:cNvSpPr txBox="1"/>
          <p:nvPr/>
        </p:nvSpPr>
        <p:spPr>
          <a:xfrm>
            <a:off x="0" y="3903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ELEMENTS MAJEURS POUR LE BP2019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91C950-68E9-404D-8C93-EAA745133F60}"/>
              </a:ext>
            </a:extLst>
          </p:cNvPr>
          <p:cNvGrpSpPr/>
          <p:nvPr/>
        </p:nvGrpSpPr>
        <p:grpSpPr>
          <a:xfrm>
            <a:off x="540560" y="1195083"/>
            <a:ext cx="3492178" cy="2523942"/>
            <a:chOff x="2947536" y="1358858"/>
            <a:chExt cx="1910610" cy="1146366"/>
          </a:xfrm>
          <a:solidFill>
            <a:srgbClr val="00B05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97EBDF-E7FC-4178-BAF1-C0F785A24B53}"/>
                </a:ext>
              </a:extLst>
            </p:cNvPr>
            <p:cNvSpPr/>
            <p:nvPr/>
          </p:nvSpPr>
          <p:spPr>
            <a:xfrm>
              <a:off x="2947536" y="1358858"/>
              <a:ext cx="1910610" cy="1146366"/>
            </a:xfrm>
            <a:prstGeom prst="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C09247A-2F81-4FFD-8B5B-B2D7D8026616}"/>
                </a:ext>
              </a:extLst>
            </p:cNvPr>
            <p:cNvSpPr txBox="1"/>
            <p:nvPr/>
          </p:nvSpPr>
          <p:spPr>
            <a:xfrm>
              <a:off x="2947536" y="1358858"/>
              <a:ext cx="1910610" cy="11463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FPIC: DEROGATOIRE 30% 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+435 K€ pour ALF 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(468 K€ pour les communes)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79FE321-7485-452F-9B1A-B17CCD99954A}"/>
              </a:ext>
            </a:extLst>
          </p:cNvPr>
          <p:cNvGrpSpPr/>
          <p:nvPr/>
        </p:nvGrpSpPr>
        <p:grpSpPr>
          <a:xfrm>
            <a:off x="8131028" y="3974262"/>
            <a:ext cx="3944139" cy="2883739"/>
            <a:chOff x="4796128" y="1338716"/>
            <a:chExt cx="1924386" cy="11463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75B7EA-9D66-4B65-A9AB-CECBBC8DFFCF}"/>
                </a:ext>
              </a:extLst>
            </p:cNvPr>
            <p:cNvSpPr/>
            <p:nvPr/>
          </p:nvSpPr>
          <p:spPr>
            <a:xfrm>
              <a:off x="4809904" y="1338716"/>
              <a:ext cx="1910610" cy="1146366"/>
            </a:xfrm>
            <a:prstGeom prst="rect">
              <a:avLst/>
            </a:prstGeom>
            <a:solidFill>
              <a:srgbClr val="00B0F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873218"/>
                <a:satOff val="-50357"/>
                <a:lumOff val="5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33517FE-7645-4771-B07A-9DEE6721F214}"/>
                </a:ext>
              </a:extLst>
            </p:cNvPr>
            <p:cNvSpPr txBox="1"/>
            <p:nvPr/>
          </p:nvSpPr>
          <p:spPr>
            <a:xfrm>
              <a:off x="4796128" y="1338716"/>
              <a:ext cx="1910610" cy="114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 INTEGRATION DE LA COMPETENCE ALSH / MERCREDI AMBERT AU BP2019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72FE84-FFA5-4540-B2F2-D16B0BB699C7}"/>
              </a:ext>
            </a:extLst>
          </p:cNvPr>
          <p:cNvGrpSpPr/>
          <p:nvPr/>
        </p:nvGrpSpPr>
        <p:grpSpPr>
          <a:xfrm>
            <a:off x="4295335" y="1195083"/>
            <a:ext cx="3492178" cy="2523942"/>
            <a:chOff x="6923497" y="1337768"/>
            <a:chExt cx="1910610" cy="11463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18CE10-8BB8-4077-BC41-B472F38A5FB5}"/>
                </a:ext>
              </a:extLst>
            </p:cNvPr>
            <p:cNvSpPr/>
            <p:nvPr/>
          </p:nvSpPr>
          <p:spPr>
            <a:xfrm>
              <a:off x="6923497" y="1337768"/>
              <a:ext cx="1910610" cy="1146366"/>
            </a:xfrm>
            <a:prstGeom prst="rect">
              <a:avLst/>
            </a:prstGeom>
            <a:solidFill>
              <a:srgbClr val="00B0F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D8B8AFC-F96F-459C-9903-357B3DAD6D75}"/>
                </a:ext>
              </a:extLst>
            </p:cNvPr>
            <p:cNvSpPr txBox="1"/>
            <p:nvPr/>
          </p:nvSpPr>
          <p:spPr>
            <a:xfrm>
              <a:off x="6923497" y="1337768"/>
              <a:ext cx="1910610" cy="1146366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STABILITE DES IMPOTS MENAGES (HORS TEOM)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B29B110-9A37-453A-A7FF-6F728F96529B}"/>
              </a:ext>
            </a:extLst>
          </p:cNvPr>
          <p:cNvSpPr txBox="1"/>
          <p:nvPr/>
        </p:nvSpPr>
        <p:spPr>
          <a:xfrm>
            <a:off x="540559" y="3974261"/>
            <a:ext cx="3492179" cy="2883739"/>
          </a:xfrm>
          <a:prstGeom prst="rect">
            <a:avLst/>
          </a:prstGeom>
          <a:solidFill>
            <a:srgbClr val="00B0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MAISON DU TOURISME + CONTRAT TERRITORIAL DORE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=465K€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7E13B7-84E6-4E86-8BFF-EC251A51297B}"/>
              </a:ext>
            </a:extLst>
          </p:cNvPr>
          <p:cNvSpPr txBox="1"/>
          <p:nvPr/>
        </p:nvSpPr>
        <p:spPr>
          <a:xfrm>
            <a:off x="8159262" y="1195083"/>
            <a:ext cx="3859437" cy="2523942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REDEVANCE AU SDIS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-630 K€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864AD9-8BB0-47E5-A0B8-CFAEE1D5C484}"/>
              </a:ext>
            </a:extLst>
          </p:cNvPr>
          <p:cNvSpPr txBox="1"/>
          <p:nvPr/>
        </p:nvSpPr>
        <p:spPr>
          <a:xfrm>
            <a:off x="4276578" y="3974261"/>
            <a:ext cx="3615595" cy="2844706"/>
          </a:xfrm>
          <a:prstGeom prst="rect">
            <a:avLst/>
          </a:prstGeom>
          <a:solidFill>
            <a:srgbClr val="00B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ATTRIBUTIONS DE COMPENSATION:  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+496 K€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87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3">
            <a:extLst>
              <a:ext uri="{FF2B5EF4-FFF2-40B4-BE49-F238E27FC236}">
                <a16:creationId xmlns:a16="http://schemas.microsoft.com/office/drawing/2014/main" id="{2D972BC9-EA84-460E-96C0-363E42E5FF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100010" y="4459430"/>
            <a:ext cx="7900402" cy="179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DEPENSES DE FONCTIONNEMENT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PRINCIPAL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28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1CF329-28DD-40A3-9F44-7E0562190333}"/>
              </a:ext>
            </a:extLst>
          </p:cNvPr>
          <p:cNvSpPr txBox="1"/>
          <p:nvPr/>
        </p:nvSpPr>
        <p:spPr>
          <a:xfrm>
            <a:off x="0" y="-2317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7C8B42-0696-4D38-8036-339EE0FF5ED1}"/>
              </a:ext>
            </a:extLst>
          </p:cNvPr>
          <p:cNvSpPr txBox="1"/>
          <p:nvPr/>
        </p:nvSpPr>
        <p:spPr>
          <a:xfrm>
            <a:off x="0" y="211247"/>
            <a:ext cx="12192000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 Light" panose="020F0302020204030204"/>
              </a:rPr>
              <a:t>EVOLUTION DES DEPENSES BP2019 / BP18</a:t>
            </a:r>
          </a:p>
          <a:p>
            <a:pPr lvl="0" algn="ctr"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AUGMENTATION GLOBALE DES DEPENSES PREVISIONNELLES: + 1,669 M€ (8%)</a:t>
            </a:r>
          </a:p>
          <a:p>
            <a:pPr lvl="0" algn="ctr"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LIEE AUX DEPENSES ECRITURES D’ORDRE: + 1,065 M€</a:t>
            </a:r>
          </a:p>
          <a:p>
            <a:pPr lvl="0" algn="ctr">
              <a:defRPr/>
            </a:pP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LIEE AUX DEPENSES FINANCIERES ET DEPENSES IMPREVUES: 604 K€ (3%) avec 560 K€ de dépenses imprévues</a:t>
            </a:r>
          </a:p>
          <a:p>
            <a:pPr lvl="0" algn="ctr">
              <a:defRPr/>
            </a:pPr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AUGMENTATION DES DEPENSES DE GESTION COURANTE: 308 K€ (1,6%)</a:t>
            </a:r>
          </a:p>
          <a:p>
            <a:pPr lvl="0" algn="ctr">
              <a:defRPr/>
            </a:pPr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 METTRE EN VIS-À-VIS DES COMPETENCES EXERCEES-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203954-ED2A-41C5-B7F1-906F88F0D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1" y="3328441"/>
            <a:ext cx="8733182" cy="3318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82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FF586C-5997-4ADE-ACFA-526982203325}"/>
              </a:ext>
            </a:extLst>
          </p:cNvPr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EVOLUTIONS DES CHARGES DE GESTION COURANTE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0F70604-23F4-403F-876C-49FA890A3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51" y="2310834"/>
            <a:ext cx="7517473" cy="4518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394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1CF329-28DD-40A3-9F44-7E0562190333}"/>
              </a:ext>
            </a:extLst>
          </p:cNvPr>
          <p:cNvSpPr txBox="1"/>
          <p:nvPr/>
        </p:nvSpPr>
        <p:spPr>
          <a:xfrm>
            <a:off x="0" y="-2317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7C8B42-0696-4D38-8036-339EE0FF5ED1}"/>
              </a:ext>
            </a:extLst>
          </p:cNvPr>
          <p:cNvSpPr txBox="1"/>
          <p:nvPr/>
        </p:nvSpPr>
        <p:spPr>
          <a:xfrm>
            <a:off x="0" y="-13790"/>
            <a:ext cx="12192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EVOLUTION DES DEPENSES BP2019 / BP18</a:t>
            </a:r>
          </a:p>
          <a:p>
            <a:pPr lvl="0" algn="ctr">
              <a:defRPr/>
            </a:pPr>
            <a:r>
              <a:rPr lang="fr-F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Quelques repères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5D608F5-A509-4265-9E54-4C4B4E1E8915}"/>
              </a:ext>
            </a:extLst>
          </p:cNvPr>
          <p:cNvGrpSpPr/>
          <p:nvPr/>
        </p:nvGrpSpPr>
        <p:grpSpPr>
          <a:xfrm>
            <a:off x="105090" y="1525123"/>
            <a:ext cx="12086910" cy="4603747"/>
            <a:chOff x="-1846" y="1895563"/>
            <a:chExt cx="12193846" cy="4603747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035E8D6F-FF87-44CB-9E47-803481E10853}"/>
                </a:ext>
              </a:extLst>
            </p:cNvPr>
            <p:cNvGrpSpPr/>
            <p:nvPr/>
          </p:nvGrpSpPr>
          <p:grpSpPr>
            <a:xfrm>
              <a:off x="7451279" y="1895563"/>
              <a:ext cx="2840936" cy="2500985"/>
              <a:chOff x="1796263" y="2602486"/>
              <a:chExt cx="1910610" cy="115170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4F097-5910-4A7B-B1AA-E0AF808883E7}"/>
                  </a:ext>
                </a:extLst>
              </p:cNvPr>
              <p:cNvSpPr/>
              <p:nvPr/>
            </p:nvSpPr>
            <p:spPr>
              <a:xfrm>
                <a:off x="1796263" y="2602486"/>
                <a:ext cx="1910610" cy="1146366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09602"/>
                  <a:satOff val="-52455"/>
                  <a:lumOff val="539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0F9A2E12-1DBC-447E-9F1C-F37033AF5CF7}"/>
                  </a:ext>
                </a:extLst>
              </p:cNvPr>
              <p:cNvSpPr txBox="1"/>
              <p:nvPr/>
            </p:nvSpPr>
            <p:spPr>
              <a:xfrm>
                <a:off x="1796263" y="2607821"/>
                <a:ext cx="1910610" cy="1146366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66CHARGES FINANCIERES</a:t>
                </a:r>
              </a:p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- 317 K€</a:t>
                </a: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81F9F57-BF3A-4D6F-9874-337AE09EE065}"/>
                </a:ext>
              </a:extLst>
            </p:cNvPr>
            <p:cNvGrpSpPr/>
            <p:nvPr/>
          </p:nvGrpSpPr>
          <p:grpSpPr>
            <a:xfrm>
              <a:off x="-1846" y="2055025"/>
              <a:ext cx="2116372" cy="1851529"/>
              <a:chOff x="6822596" y="2529377"/>
              <a:chExt cx="2010041" cy="1236571"/>
            </a:xfrm>
            <a:solidFill>
              <a:srgbClr val="FF0000"/>
            </a:solidFill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B15841-8A93-4C01-A9AE-6E33F29D0121}"/>
                  </a:ext>
                </a:extLst>
              </p:cNvPr>
              <p:cNvSpPr/>
              <p:nvPr/>
            </p:nvSpPr>
            <p:spPr>
              <a:xfrm>
                <a:off x="6822596" y="2529377"/>
                <a:ext cx="2010040" cy="1180199"/>
              </a:xfrm>
              <a:prstGeom prst="rect">
                <a:avLst/>
              </a:prstGeom>
              <a:grpFill/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26140"/>
                  <a:satOff val="-53409"/>
                  <a:lumOff val="549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C55BEBB-7CF5-41B4-9171-1CBF8D6FCE78}"/>
                  </a:ext>
                </a:extLst>
              </p:cNvPr>
              <p:cNvSpPr txBox="1"/>
              <p:nvPr/>
            </p:nvSpPr>
            <p:spPr>
              <a:xfrm>
                <a:off x="6822596" y="2681810"/>
                <a:ext cx="2010041" cy="108413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011CHARGES CARACTERE GENERAL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+ 287 K€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B2561E4C-B4EE-4608-917E-FE65BFEF3694}"/>
                </a:ext>
              </a:extLst>
            </p:cNvPr>
            <p:cNvGrpSpPr/>
            <p:nvPr/>
          </p:nvGrpSpPr>
          <p:grpSpPr>
            <a:xfrm>
              <a:off x="2781109" y="1918355"/>
              <a:ext cx="2980676" cy="2489398"/>
              <a:chOff x="6922026" y="2677432"/>
              <a:chExt cx="1910610" cy="1186641"/>
            </a:xfrm>
            <a:solidFill>
              <a:srgbClr val="92D050"/>
            </a:solidFill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718A4A7-24D4-40E3-AA30-CD05EBAD8669}"/>
                  </a:ext>
                </a:extLst>
              </p:cNvPr>
              <p:cNvSpPr/>
              <p:nvPr/>
            </p:nvSpPr>
            <p:spPr>
              <a:xfrm>
                <a:off x="6922026" y="2677432"/>
                <a:ext cx="1910610" cy="1146366"/>
              </a:xfrm>
              <a:prstGeom prst="rect">
                <a:avLst/>
              </a:prstGeom>
              <a:grpFill/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26140"/>
                  <a:satOff val="-53409"/>
                  <a:lumOff val="549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E617AE39-9A7E-4F29-AEE2-9AB0FEF3020A}"/>
                  </a:ext>
                </a:extLst>
              </p:cNvPr>
              <p:cNvSpPr txBox="1"/>
              <p:nvPr/>
            </p:nvSpPr>
            <p:spPr>
              <a:xfrm>
                <a:off x="6922026" y="2856486"/>
                <a:ext cx="1910610" cy="100758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014ATTENUATIONS DE PRODUITS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-496 K€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C340254B-A5B2-4820-B072-1F949AC74F82}"/>
                </a:ext>
              </a:extLst>
            </p:cNvPr>
            <p:cNvGrpSpPr/>
            <p:nvPr/>
          </p:nvGrpSpPr>
          <p:grpSpPr>
            <a:xfrm>
              <a:off x="1589340" y="3564448"/>
              <a:ext cx="1885070" cy="1623289"/>
              <a:chOff x="6922026" y="2677432"/>
              <a:chExt cx="1910610" cy="1146366"/>
            </a:xfrm>
            <a:solidFill>
              <a:srgbClr val="92D050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5E12378-B699-488F-A8E3-F907FD8C7460}"/>
                  </a:ext>
                </a:extLst>
              </p:cNvPr>
              <p:cNvSpPr/>
              <p:nvPr/>
            </p:nvSpPr>
            <p:spPr>
              <a:xfrm>
                <a:off x="6922026" y="2677432"/>
                <a:ext cx="1910610" cy="1146366"/>
              </a:xfrm>
              <a:prstGeom prst="rect">
                <a:avLst/>
              </a:prstGeom>
              <a:grpFill/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26140"/>
                  <a:satOff val="-53409"/>
                  <a:lumOff val="549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17DE24F-64F0-4575-A34F-DDAB15D0D37E}"/>
                  </a:ext>
                </a:extLst>
              </p:cNvPr>
              <p:cNvSpPr txBox="1"/>
              <p:nvPr/>
            </p:nvSpPr>
            <p:spPr>
              <a:xfrm>
                <a:off x="6922026" y="2796175"/>
                <a:ext cx="1910610" cy="100758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012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PERSONNEL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-178 K€</a:t>
                </a:r>
              </a:p>
              <a:p>
                <a:pPr marL="0" marR="0" lvl="0" indent="0" algn="ctr" defTabSz="4889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18D787E-7105-40A3-94EC-7FA04E473497}"/>
                </a:ext>
              </a:extLst>
            </p:cNvPr>
            <p:cNvGrpSpPr/>
            <p:nvPr/>
          </p:nvGrpSpPr>
          <p:grpSpPr>
            <a:xfrm>
              <a:off x="5309534" y="3192109"/>
              <a:ext cx="2840936" cy="2529660"/>
              <a:chOff x="1796263" y="2602486"/>
              <a:chExt cx="1910610" cy="1164906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4728D53-2D76-429C-A453-8709D67CC895}"/>
                  </a:ext>
                </a:extLst>
              </p:cNvPr>
              <p:cNvSpPr/>
              <p:nvPr/>
            </p:nvSpPr>
            <p:spPr>
              <a:xfrm>
                <a:off x="1796263" y="2602486"/>
                <a:ext cx="1910610" cy="1146366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09602"/>
                  <a:satOff val="-52455"/>
                  <a:lumOff val="539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4367866-7207-47DC-9EE6-9CBB93365571}"/>
                  </a:ext>
                </a:extLst>
              </p:cNvPr>
              <p:cNvSpPr txBox="1"/>
              <p:nvPr/>
            </p:nvSpPr>
            <p:spPr>
              <a:xfrm>
                <a:off x="1796263" y="2621026"/>
                <a:ext cx="1910610" cy="1146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65AUTRES CHARGES DE GESTION COURANTES:</a:t>
                </a:r>
              </a:p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+ 696 K€</a:t>
                </a:r>
              </a:p>
            </p:txBody>
          </p: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C2032A73-E66E-4AB5-B89C-428336C278C5}"/>
                </a:ext>
              </a:extLst>
            </p:cNvPr>
            <p:cNvGrpSpPr/>
            <p:nvPr/>
          </p:nvGrpSpPr>
          <p:grpSpPr>
            <a:xfrm>
              <a:off x="9540666" y="3893894"/>
              <a:ext cx="2651334" cy="1827874"/>
              <a:chOff x="1553137" y="2602486"/>
              <a:chExt cx="2153736" cy="1146366"/>
            </a:xfrm>
            <a:solidFill>
              <a:srgbClr val="FF0000"/>
            </a:solid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7B8654E-39B6-4C95-AE49-C7605ADDB341}"/>
                  </a:ext>
                </a:extLst>
              </p:cNvPr>
              <p:cNvSpPr/>
              <p:nvPr/>
            </p:nvSpPr>
            <p:spPr>
              <a:xfrm>
                <a:off x="1796263" y="2602486"/>
                <a:ext cx="1910610" cy="1146366"/>
              </a:xfrm>
              <a:prstGeom prst="rect">
                <a:avLst/>
              </a:prstGeom>
              <a:grpFill/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2">
                  <a:hueOff val="-909602"/>
                  <a:satOff val="-52455"/>
                  <a:lumOff val="539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D05B0552-7C33-4E18-B023-906A0F5A95C5}"/>
                  </a:ext>
                </a:extLst>
              </p:cNvPr>
              <p:cNvSpPr txBox="1"/>
              <p:nvPr/>
            </p:nvSpPr>
            <p:spPr>
              <a:xfrm>
                <a:off x="1553137" y="2602486"/>
                <a:ext cx="2067615" cy="114636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67CHARGES EXCEPTIONNELLES</a:t>
                </a:r>
              </a:p>
              <a:p>
                <a:pPr marL="0" marR="0" lvl="0" indent="0" algn="ctr" defTabSz="577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+ 73 K€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7ABB2DF-8261-4594-97EE-DE27F0A3656B}"/>
                </a:ext>
              </a:extLst>
            </p:cNvPr>
            <p:cNvSpPr txBox="1"/>
            <p:nvPr/>
          </p:nvSpPr>
          <p:spPr>
            <a:xfrm>
              <a:off x="3066305" y="5280515"/>
              <a:ext cx="2651334" cy="121879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042 provision aux amortissements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+ 335 K€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8840025-E307-4319-B58F-ACA8A40ED9FF}"/>
              </a:ext>
            </a:extLst>
          </p:cNvPr>
          <p:cNvSpPr txBox="1"/>
          <p:nvPr/>
        </p:nvSpPr>
        <p:spPr>
          <a:xfrm>
            <a:off x="7133545" y="5889912"/>
            <a:ext cx="541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PRESENTATION SANS DEPENSES IMPREVUES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VIREMENT A LA SECTION D’INVESTISSEMENT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C92583-BE8C-4E04-899B-65373543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97" y="3269488"/>
            <a:ext cx="481626" cy="3718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43FF86-AF37-4A46-9A49-EDDA23E0B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7" y="3083544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9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1975EE-53D8-442E-9C02-82E4AA42A8D5}"/>
              </a:ext>
            </a:extLst>
          </p:cNvPr>
          <p:cNvSpPr txBox="1"/>
          <p:nvPr/>
        </p:nvSpPr>
        <p:spPr>
          <a:xfrm>
            <a:off x="0" y="-124163"/>
            <a:ext cx="12192000" cy="152420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Pourquoi les charges 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caractère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general (CH011) augmentent-elles? (+</a:t>
            </a:r>
            <a:r>
              <a:rPr lang="en-US" sz="4400" dirty="0">
                <a:solidFill>
                  <a:schemeClr val="bg1"/>
                </a:solidFill>
                <a:latin typeface="Calibri Light" panose="020F0302020204030204"/>
              </a:rPr>
              <a:t>287 K€)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D201FD2-02D9-41D4-B28C-457B958C3A52}"/>
              </a:ext>
            </a:extLst>
          </p:cNvPr>
          <p:cNvSpPr txBox="1"/>
          <p:nvPr/>
        </p:nvSpPr>
        <p:spPr>
          <a:xfrm>
            <a:off x="0" y="1294228"/>
            <a:ext cx="12192000" cy="59093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ISSUE DES DECISIONS DES ELUS</a:t>
            </a:r>
          </a:p>
          <a:p>
            <a:pPr algn="ctr"/>
            <a:endParaRPr lang="fr-FR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HARMONISATION DES COMPETENCES SUR L’ENSEMBLE DU TERRITOIRE</a:t>
            </a:r>
            <a:endParaRPr lang="fr-FR" sz="2400" dirty="0">
              <a:solidFill>
                <a:srgbClr val="7030A0"/>
              </a:solidFill>
            </a:endParaRPr>
          </a:p>
          <a:p>
            <a:pPr algn="ctr"/>
            <a:r>
              <a:rPr lang="fr-FR" dirty="0"/>
              <a:t>- </a:t>
            </a:r>
            <a:r>
              <a:rPr lang="fr-FR" b="1" dirty="0"/>
              <a:t>PORTAGE DE REPAS</a:t>
            </a:r>
          </a:p>
          <a:p>
            <a:pPr algn="ctr"/>
            <a:r>
              <a:rPr lang="fr-FR" b="1" dirty="0"/>
              <a:t>- TRANSPORT A LA DEMANDE</a:t>
            </a:r>
          </a:p>
          <a:p>
            <a:pPr algn="ctr"/>
            <a:r>
              <a:rPr lang="fr-FR" b="1" dirty="0"/>
              <a:t>- ACTIV’ADOS</a:t>
            </a:r>
          </a:p>
          <a:p>
            <a:pPr algn="ctr"/>
            <a:endParaRPr lang="fr-FR" dirty="0"/>
          </a:p>
          <a:p>
            <a:pPr algn="ctr"/>
            <a:r>
              <a:rPr lang="fr-F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COMPETENCES EXERCEES SUR UNE PERIODE PLUS LONGUE</a:t>
            </a:r>
          </a:p>
          <a:p>
            <a:pPr algn="ctr"/>
            <a:r>
              <a:rPr lang="fr-FR" b="1" dirty="0"/>
              <a:t>- EDUCATION MUSICALE SUR UNE ANNEE COMPLETE</a:t>
            </a:r>
          </a:p>
          <a:p>
            <a:pPr algn="ctr"/>
            <a:r>
              <a:rPr lang="fr-FR" b="1" dirty="0"/>
              <a:t>- PISCINE (6 mois)</a:t>
            </a:r>
          </a:p>
          <a:p>
            <a:pPr algn="ctr"/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NOUVEAUX PROJETS INSCRITS :</a:t>
            </a:r>
          </a:p>
          <a:p>
            <a:pPr algn="ctr"/>
            <a:r>
              <a:rPr lang="fr-FR" b="1" dirty="0"/>
              <a:t>- PLAN CLIMAT AIR ENERGIE</a:t>
            </a:r>
          </a:p>
          <a:p>
            <a:pPr algn="ctr"/>
            <a:r>
              <a:rPr lang="fr-FR" b="1" dirty="0"/>
              <a:t>- PROGRAMME INTERET GENERAL HABITER MIEUX</a:t>
            </a:r>
          </a:p>
          <a:p>
            <a:pPr marL="285750" indent="-285750" algn="ctr">
              <a:buFontTx/>
              <a:buChar char="-"/>
            </a:pPr>
            <a:r>
              <a:rPr lang="fr-FR" b="1" dirty="0"/>
              <a:t>FIN DE CONTRAT TERRITORIAL DORE MOYENNE</a:t>
            </a:r>
          </a:p>
          <a:p>
            <a:pPr algn="ctr"/>
            <a:endParaRPr lang="fr-FR" dirty="0"/>
          </a:p>
          <a:p>
            <a:pPr algn="ctr"/>
            <a:r>
              <a:rPr lang="fr-F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AUGMENTATION ISSUE DE L’EVOLUTION DES PRIX</a:t>
            </a:r>
          </a:p>
          <a:p>
            <a:pPr algn="ctr"/>
            <a:r>
              <a:rPr lang="fr-FR" b="1" dirty="0"/>
              <a:t>- PRIX DU CARBURANT / ENERGIE</a:t>
            </a:r>
          </a:p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661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F863B2-3C2A-40AA-8C98-47D39E635FD8}"/>
              </a:ext>
            </a:extLst>
          </p:cNvPr>
          <p:cNvSpPr txBox="1"/>
          <p:nvPr/>
        </p:nvSpPr>
        <p:spPr>
          <a:xfrm>
            <a:off x="336884" y="1086420"/>
            <a:ext cx="4283209" cy="1861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Dépenses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courantes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depenses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gestion courante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&amp;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lace des charges de structures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1EAF6867-3629-4D82-96CC-327A3A9A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146" y="320969"/>
            <a:ext cx="6950969" cy="45528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0CB6C7-BB54-429C-AC3C-AE7F7B8D2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23" y="4723900"/>
            <a:ext cx="4123228" cy="15054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20B323-729F-454D-A9BE-A386087C84DA}"/>
              </a:ext>
            </a:extLst>
          </p:cNvPr>
          <p:cNvSpPr txBox="1"/>
          <p:nvPr/>
        </p:nvSpPr>
        <p:spPr>
          <a:xfrm>
            <a:off x="4788009" y="6167699"/>
            <a:ext cx="734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CHARGES STRUCTURELLES LARGEMENT INFERIEURES DU SEUIL D’ALERTE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A9869E-EE61-40DB-8E66-FDAF00261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282" y="5061947"/>
            <a:ext cx="6540696" cy="9650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19800B-E41D-4653-95AB-FF6B61768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3489" y="2225523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700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60D02B-2772-4DBD-80FD-99CE8D576FD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COMPTES SPECIFIQUES: 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6281.Contributions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89CB53E-3C81-41B1-A0B1-C23B90486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976" y="213542"/>
            <a:ext cx="5687787" cy="64309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E81F52-ABD3-4B46-8694-E6FCCDC35A10}"/>
              </a:ext>
            </a:extLst>
          </p:cNvPr>
          <p:cNvSpPr txBox="1"/>
          <p:nvPr/>
        </p:nvSpPr>
        <p:spPr>
          <a:xfrm>
            <a:off x="558927" y="4032496"/>
            <a:ext cx="387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bg1"/>
                </a:solidFill>
              </a:rPr>
              <a:t>354K€ au BP2018</a:t>
            </a:r>
          </a:p>
          <a:p>
            <a:pPr algn="ctr"/>
            <a:r>
              <a:rPr lang="fr-FR" i="1" dirty="0">
                <a:solidFill>
                  <a:schemeClr val="bg1"/>
                </a:solidFill>
              </a:rPr>
              <a:t>306K€ au BP2019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5D2D99-A385-4E9C-B1D1-4EDD0165F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708" y="4758192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111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CB40A1-F5AD-4823-BF18-34C7D7612E0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608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COMPTES SPECIFIQUES: 6574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Subventions aux associations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536A8B-4FE9-40EE-8174-6E2A5FBB3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484" y="4170501"/>
            <a:ext cx="4212046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i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Baisse</a:t>
            </a:r>
            <a:r>
              <a:rPr lang="en-US" sz="2000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000" i="1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l’enveloppe</a:t>
            </a:r>
            <a:r>
              <a:rPr lang="en-US" sz="2000" i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dirty="0">
                <a:solidFill>
                  <a:srgbClr val="FFFFFF"/>
                </a:solidFill>
              </a:rPr>
              <a:t>associative 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FFFFFF"/>
                </a:solidFill>
              </a:rPr>
              <a:t>de 30 K€</a:t>
            </a:r>
            <a:endParaRPr lang="en-US" sz="2000" i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AFA7A4-C45B-48FA-809C-783655EED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84" y="914400"/>
            <a:ext cx="6777246" cy="481724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F8580A74-D72E-4F2E-BF24-DD91A6AC4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517" y="5757656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16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C3035AF1-DEBC-4F41-89E6-D90D7169BD4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137652" y="4279014"/>
            <a:ext cx="7951290" cy="2532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DOB 19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RAPPELS CONSEIL DU 7 MARS 2019</a:t>
            </a:r>
            <a:b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037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A6332-7ED0-4E50-B838-26130994E3B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subventions aux associations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ADG-AFE</a:t>
            </a:r>
            <a:endParaRPr lang="en-US" sz="3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5B9AD42-E032-4D09-92E9-0527B0A06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020555"/>
              </p:ext>
            </p:extLst>
          </p:nvPr>
        </p:nvGraphicFramePr>
        <p:xfrm>
          <a:off x="1192696" y="2310834"/>
          <a:ext cx="9382539" cy="4203682"/>
        </p:xfrm>
        <a:graphic>
          <a:graphicData uri="http://schemas.openxmlformats.org/drawingml/2006/table">
            <a:tbl>
              <a:tblPr firstRow="1" firstCol="1" bandRow="1"/>
              <a:tblGrid>
                <a:gridCol w="6822805">
                  <a:extLst>
                    <a:ext uri="{9D8B030D-6E8A-4147-A177-3AD203B41FA5}">
                      <a16:colId xmlns:a16="http://schemas.microsoft.com/office/drawing/2014/main" val="3396115452"/>
                    </a:ext>
                  </a:extLst>
                </a:gridCol>
                <a:gridCol w="2559734">
                  <a:extLst>
                    <a:ext uri="{9D8B030D-6E8A-4147-A177-3AD203B41FA5}">
                      <a16:colId xmlns:a16="http://schemas.microsoft.com/office/drawing/2014/main" val="1238635523"/>
                    </a:ext>
                  </a:extLst>
                </a:gridCol>
              </a:tblGrid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Montant subvention 2019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9781702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Administration Générale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225317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Cyclo-club Les Copains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623757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Moto-Club du Livradois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813475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Livradoué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Dansaire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19276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Syndicat Interprofessionnel de la Fourme d’Ambert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79057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113 000 €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865650"/>
                  </a:ext>
                </a:extLst>
              </a:tr>
              <a:tr h="30026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Agriculture-Forêt-Environnement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519628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Nationale des Amis des Anes  - ADADA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1 400 €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663462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APIS Ambert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701795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LAASSI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1 900 €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363646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Fromages et patrimoine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320827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 Rucher du Livradois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574529"/>
                  </a:ext>
                </a:extLst>
              </a:tr>
              <a:tr h="3002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6 900 €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212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2151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A6332-7ED0-4E50-B838-26130994E3B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subventions aux associations</a:t>
            </a:r>
            <a:b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00F1D53-01C4-47FE-9AB7-C8A47E7CC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378340"/>
              </p:ext>
            </p:extLst>
          </p:nvPr>
        </p:nvGraphicFramePr>
        <p:xfrm>
          <a:off x="4810539" y="321177"/>
          <a:ext cx="7044577" cy="6179565"/>
        </p:xfrm>
        <a:graphic>
          <a:graphicData uri="http://schemas.openxmlformats.org/drawingml/2006/table">
            <a:tbl>
              <a:tblPr firstRow="1" firstCol="1" bandRow="1"/>
              <a:tblGrid>
                <a:gridCol w="5122683">
                  <a:extLst>
                    <a:ext uri="{9D8B030D-6E8A-4147-A177-3AD203B41FA5}">
                      <a16:colId xmlns:a16="http://schemas.microsoft.com/office/drawing/2014/main" val="474107370"/>
                    </a:ext>
                  </a:extLst>
                </a:gridCol>
                <a:gridCol w="1921894">
                  <a:extLst>
                    <a:ext uri="{9D8B030D-6E8A-4147-A177-3AD203B41FA5}">
                      <a16:colId xmlns:a16="http://schemas.microsoft.com/office/drawing/2014/main" val="2491238975"/>
                    </a:ext>
                  </a:extLst>
                </a:gridCol>
              </a:tblGrid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Culture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895874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Pour le Développement de l’Animation de la Culture et des Loisirs – ADACL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017708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Alter/Echos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750 €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898029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des Bibliothécaires du Livradois-Forez – Passeurs de Mots - ABLF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77773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Bouquine Job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1 298 €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495415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Carton Plein – PERDRIX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869602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Ciné club Ambert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880 €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005144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Octopus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1 700 €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407314"/>
                  </a:ext>
                </a:extLst>
              </a:tr>
              <a:tr h="268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Compagnie Jolie Môme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850 €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75835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Festival de la chaise-dieu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8 000 €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452352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Les Amis du Château de Saint-Bonnet-Le-Chastel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745149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L’ArtScène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026627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 Bascule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457021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 Bief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892543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683203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Patrimoine Mécanique et Savoir-faire au Pays d’Ambert – gestionnaire de MUS’ENERGIE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4 250 €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988072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Sans Aveu / La Saillante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2 600 €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6033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Syndicat d’Initiative de Fournols – Musiques en Livradois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026724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Sur les traces du Coq Noir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202263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Université Populaire de la Dore – UNIPOP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16051"/>
                  </a:ext>
                </a:extLst>
              </a:tr>
              <a:tr h="2955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107 678€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7655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4461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A6332-7ED0-4E50-B838-26130994E3B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subventions aux associations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EJE-SPORTS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C204D79-E6BE-44F3-AB2F-6C0533F0C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68071"/>
              </p:ext>
            </p:extLst>
          </p:nvPr>
        </p:nvGraphicFramePr>
        <p:xfrm>
          <a:off x="4750273" y="321177"/>
          <a:ext cx="7390288" cy="6179551"/>
        </p:xfrm>
        <a:graphic>
          <a:graphicData uri="http://schemas.openxmlformats.org/drawingml/2006/table">
            <a:tbl>
              <a:tblPr firstRow="1" firstCol="1" bandRow="1"/>
              <a:tblGrid>
                <a:gridCol w="5374077">
                  <a:extLst>
                    <a:ext uri="{9D8B030D-6E8A-4147-A177-3AD203B41FA5}">
                      <a16:colId xmlns:a16="http://schemas.microsoft.com/office/drawing/2014/main" val="3281115376"/>
                    </a:ext>
                  </a:extLst>
                </a:gridCol>
                <a:gridCol w="2016211">
                  <a:extLst>
                    <a:ext uri="{9D8B030D-6E8A-4147-A177-3AD203B41FA5}">
                      <a16:colId xmlns:a16="http://schemas.microsoft.com/office/drawing/2014/main" val="2202861719"/>
                    </a:ext>
                  </a:extLst>
                </a:gridCol>
              </a:tblGrid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Enfance-jeunesse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fr-F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2788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Aéroclub du Livradois-Forez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8475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des Jeunes Sapeurs-Pompiers de Marat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62275"/>
                  </a:ext>
                </a:extLst>
              </a:tr>
              <a:tr h="523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des Parents d’Elèves de l’Enseignement Libre Saint-Joseph d’Ambert - APEL Saint-Joseph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300 €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69043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Sportive des écoles d’Ambert / USEP Ambert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521207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 Sportive du Collège St Joseph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315686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Club ULM (</a:t>
                      </a:r>
                      <a:r>
                        <a:rPr lang="fr-FR" sz="1100" dirty="0">
                          <a:effectLst/>
                          <a:highlight>
                            <a:srgbClr val="FFFF00"/>
                          </a:highlight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subvention 2018)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587303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Conseil Local des Parents d’Elèves de l’Enseignement Public d’Ambert (FCPE Ambert)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2 000 €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410989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Lilominots : Le Rendez-vous des familles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1 500 €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239045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Réseau des collèges du Livradois (Cunlhat, Olliergues, St-Amant Roche Savine)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26039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Ski-Club de Saint-Anthème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673043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8 100 €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885145"/>
                  </a:ext>
                </a:extLst>
              </a:tr>
              <a:tr h="28280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Sport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741389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Amberando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900 €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683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Association Sportive Automobile Livradois-Forez - ASA LF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2 400 €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873288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Club nordique des Crêtes du Forez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1 355 €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86474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Courir en Livradois-Forez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2 820 €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205503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449580" indent="-4495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Team Livradois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2 400 €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65548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Tennis Club Ambert Livradois – TCAL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2 820 €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149975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Vélo-Club Ambertois - VCA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555607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22 695 €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15999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2852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BA6332-7ED0-4E50-B838-26130994E3B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subventions aux associations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SOCIAL-ECONOMIE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05B0D3C-84E8-4D45-BE84-236EB84F8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296070"/>
              </p:ext>
            </p:extLst>
          </p:nvPr>
        </p:nvGraphicFramePr>
        <p:xfrm>
          <a:off x="4861923" y="1524001"/>
          <a:ext cx="7185926" cy="3114260"/>
        </p:xfrm>
        <a:graphic>
          <a:graphicData uri="http://schemas.openxmlformats.org/drawingml/2006/table">
            <a:tbl>
              <a:tblPr firstRow="1" firstCol="1" bandRow="1"/>
              <a:tblGrid>
                <a:gridCol w="5225469">
                  <a:extLst>
                    <a:ext uri="{9D8B030D-6E8A-4147-A177-3AD203B41FA5}">
                      <a16:colId xmlns:a16="http://schemas.microsoft.com/office/drawing/2014/main" val="1318334745"/>
                    </a:ext>
                  </a:extLst>
                </a:gridCol>
                <a:gridCol w="1960457">
                  <a:extLst>
                    <a:ext uri="{9D8B030D-6E8A-4147-A177-3AD203B41FA5}">
                      <a16:colId xmlns:a16="http://schemas.microsoft.com/office/drawing/2014/main" val="2601977597"/>
                    </a:ext>
                  </a:extLst>
                </a:gridCol>
              </a:tblGrid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Social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28243"/>
                  </a:ext>
                </a:extLst>
              </a:tr>
              <a:tr h="425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Cannelle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556690"/>
                  </a:ext>
                </a:extLst>
              </a:tr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Planning Familial Antenne Ambertoise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3 500 €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450966"/>
                  </a:ext>
                </a:extLst>
              </a:tr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SALIF Solidarité Afrique Livradois-Forez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1 000 €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631200"/>
                  </a:ext>
                </a:extLst>
              </a:tr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5 500 €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911718"/>
                  </a:ext>
                </a:extLst>
              </a:tr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Economie tourisme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55234"/>
                  </a:ext>
                </a:extLst>
              </a:tr>
              <a:tr h="448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 Pan ! En Avant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600 €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5638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4EF40D7-B8B1-4D16-AC12-D9FDA57BD6D8}"/>
              </a:ext>
            </a:extLst>
          </p:cNvPr>
          <p:cNvSpPr txBox="1"/>
          <p:nvPr/>
        </p:nvSpPr>
        <p:spPr>
          <a:xfrm>
            <a:off x="5446643" y="5181600"/>
            <a:ext cx="601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2019: 264 473 €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930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183634-9107-4FCC-BFE0-A4899B89A19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7134" y="466578"/>
            <a:ext cx="11438793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IMPACTS DES B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UDGETS ANNEXES SUR LE BUDGET PRINCIPAL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100F288-04A5-47F1-81C9-6891355C6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4" y="2310834"/>
            <a:ext cx="10679825" cy="3826202"/>
          </a:xfrm>
          <a:prstGeom prst="rect">
            <a:avLst/>
          </a:prstGeom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CECFA3BE-29CF-410D-9F80-CFB34848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6304513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La fin du virement au budget de </a:t>
            </a:r>
            <a:r>
              <a:rPr lang="en-US" sz="2000" b="1" kern="1200" dirty="0" err="1">
                <a:latin typeface="+mn-lt"/>
                <a:ea typeface="+mn-ea"/>
                <a:cs typeface="+mn-cs"/>
              </a:rPr>
              <a:t>l’EPIC</a:t>
            </a:r>
            <a:r>
              <a:rPr lang="en-US" sz="2000" b="1" dirty="0"/>
              <a:t> + </a:t>
            </a:r>
            <a:r>
              <a:rPr lang="en-US" sz="2000" b="1" dirty="0" err="1"/>
              <a:t>Reversement</a:t>
            </a:r>
            <a:r>
              <a:rPr lang="en-US" sz="2000" b="1" dirty="0"/>
              <a:t> de </a:t>
            </a:r>
            <a:r>
              <a:rPr lang="en-US" sz="2000" b="1" dirty="0" err="1"/>
              <a:t>l’AC</a:t>
            </a:r>
            <a:r>
              <a:rPr lang="en-US" sz="2000" b="1" dirty="0"/>
              <a:t> au SPANC</a:t>
            </a:r>
            <a:endParaRPr lang="en-US" sz="2000" b="1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B8E0BE-E83D-4BE5-A545-5066D402E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856" y="5736573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539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3FA529-CB11-4160-8C6A-AA1BD0C06E6A}"/>
              </a:ext>
            </a:extLst>
          </p:cNvPr>
          <p:cNvSpPr/>
          <p:nvPr/>
        </p:nvSpPr>
        <p:spPr>
          <a:xfrm>
            <a:off x="0" y="247295"/>
            <a:ext cx="121920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libri Light" panose="020F0302020204030204"/>
              </a:rPr>
              <a:t>FONCTIONNEMENT : DEPENSES 2019 vs DEPENSES 2018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B0CA6A-FEA8-4ED8-A929-83D93A1AA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92" y="1384145"/>
            <a:ext cx="11343642" cy="41039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167404-33A4-4D8C-A107-0CBE1137E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100" y="4428919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69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0E03A8D-D454-4209-B098-40550EAA5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9" b="33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512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E8CD0E-A58C-424E-8E9A-1F831BBE9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329775"/>
            <a:ext cx="10905066" cy="4198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23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E1B3387-5A70-436A-BF7E-783C0AAB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95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3">
            <a:extLst>
              <a:ext uri="{FF2B5EF4-FFF2-40B4-BE49-F238E27FC236}">
                <a16:creationId xmlns:a16="http://schemas.microsoft.com/office/drawing/2014/main" id="{2D972BC9-EA84-460E-96C0-363E42E5FFA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100010" y="4459430"/>
            <a:ext cx="7900402" cy="1797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RECETTES DE FONCTIONNEMENT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PRINCIPAL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93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36FA8F-2E80-49D7-AA14-3401824E67DD}"/>
              </a:ext>
            </a:extLst>
          </p:cNvPr>
          <p:cNvSpPr txBox="1"/>
          <p:nvPr/>
        </p:nvSpPr>
        <p:spPr>
          <a:xfrm>
            <a:off x="83318" y="2018546"/>
            <a:ext cx="3659777" cy="282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CONCLUSIONS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alibri Light" panose="020F0302020204030204"/>
              </a:rPr>
              <a:t>DOB 2019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24" name="ZoneTexte 9">
            <a:extLst>
              <a:ext uri="{FF2B5EF4-FFF2-40B4-BE49-F238E27FC236}">
                <a16:creationId xmlns:a16="http://schemas.microsoft.com/office/drawing/2014/main" id="{9D8F2021-C635-45F1-BCB7-6C5ED82BC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950553"/>
              </p:ext>
            </p:extLst>
          </p:nvPr>
        </p:nvGraphicFramePr>
        <p:xfrm>
          <a:off x="3826412" y="337625"/>
          <a:ext cx="8145009" cy="5978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97030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5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486F08-1B11-4ECD-9C3B-B6C2DEFBE61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RECETTES d’ALF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8D3614-A37D-4FE2-BA84-3D72D1A35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50" y="1139004"/>
            <a:ext cx="7626349" cy="4327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466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263F2-9F3C-4C05-8D5A-55A2FAFF7B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Evolutions des recettes d’ALF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569B72-FD57-4A38-8CBC-8AAA0533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987" y="1040028"/>
            <a:ext cx="7711813" cy="4470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446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263F2-9F3C-4C05-8D5A-55A2FAFF7B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2879" y="314504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EVOLUTION PREVISIONNELLE DES DOTATIONS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11DE73-1003-4F41-B93E-3613CF7E1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557" y="3252212"/>
            <a:ext cx="10042053" cy="10894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35CC2F-7BAE-4455-A412-4747865EE4A6}"/>
              </a:ext>
            </a:extLst>
          </p:cNvPr>
          <p:cNvSpPr txBox="1"/>
          <p:nvPr/>
        </p:nvSpPr>
        <p:spPr>
          <a:xfrm>
            <a:off x="4038600" y="4884873"/>
            <a:ext cx="7188199" cy="12920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UNE HYPOTHESE DE STABILITE AU BP19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LOLF 2019 ET FIN DES DGF BONIFIÉES </a:t>
            </a: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EROSION DU NOMBRE D’HABITANTS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C5FEF2-4B60-40DB-A60D-4250F6D9E86E}"/>
              </a:ext>
            </a:extLst>
          </p:cNvPr>
          <p:cNvSpPr txBox="1"/>
          <p:nvPr/>
        </p:nvSpPr>
        <p:spPr>
          <a:xfrm>
            <a:off x="6368747" y="2600960"/>
            <a:ext cx="55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FF0000"/>
                </a:solidFill>
              </a:rPr>
              <a:t>HYPOTHESE 2018 AU BP19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736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263F2-9F3C-4C05-8D5A-55A2FAFF7B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8005" y="834766"/>
            <a:ext cx="3042424" cy="232535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2000" dirty="0">
                <a:solidFill>
                  <a:prstClr val="white"/>
                </a:solidFill>
              </a:rPr>
              <a:t>FPIC ET ATTRIBUTIONS DE COMPENSATION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5DE57B-EDAF-4907-AB46-9287149D7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925" y="3516313"/>
            <a:ext cx="9877706" cy="957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924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C967420-08DC-453C-88D4-2FF06EE23B81}"/>
              </a:ext>
            </a:extLst>
          </p:cNvPr>
          <p:cNvSpPr txBox="1"/>
          <p:nvPr/>
        </p:nvSpPr>
        <p:spPr>
          <a:xfrm>
            <a:off x="0" y="13209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LES NOUVELLES RECETTES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(FIN D’UNE DEPENSE OU NOUVELLE RECETTE)</a:t>
            </a:r>
          </a:p>
        </p:txBody>
      </p:sp>
      <p:graphicFrame>
        <p:nvGraphicFramePr>
          <p:cNvPr id="4" name="ZoneTexte 2">
            <a:extLst>
              <a:ext uri="{FF2B5EF4-FFF2-40B4-BE49-F238E27FC236}">
                <a16:creationId xmlns:a16="http://schemas.microsoft.com/office/drawing/2014/main" id="{43F69EFD-2CC4-4125-93AC-C19456D65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0692134"/>
              </p:ext>
            </p:extLst>
          </p:nvPr>
        </p:nvGraphicFramePr>
        <p:xfrm>
          <a:off x="184558" y="1457657"/>
          <a:ext cx="11059485" cy="498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3778E3E7-C26E-4113-9902-9F58927712F1}"/>
              </a:ext>
            </a:extLst>
          </p:cNvPr>
          <p:cNvGrpSpPr/>
          <p:nvPr/>
        </p:nvGrpSpPr>
        <p:grpSpPr>
          <a:xfrm>
            <a:off x="9615018" y="4840449"/>
            <a:ext cx="2103004" cy="1602296"/>
            <a:chOff x="2753609" y="2677432"/>
            <a:chExt cx="1910610" cy="1146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BAB78B-D82C-46DC-AAD1-48124D22F232}"/>
                </a:ext>
              </a:extLst>
            </p:cNvPr>
            <p:cNvSpPr/>
            <p:nvPr/>
          </p:nvSpPr>
          <p:spPr>
            <a:xfrm>
              <a:off x="2753609" y="2677432"/>
              <a:ext cx="1910610" cy="1146366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164290"/>
                <a:satOff val="-67142"/>
                <a:lumOff val="6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7BB5A91-4886-4910-AFBC-E6D3605B679A}"/>
                </a:ext>
              </a:extLst>
            </p:cNvPr>
            <p:cNvSpPr txBox="1"/>
            <p:nvPr/>
          </p:nvSpPr>
          <p:spPr>
            <a:xfrm>
              <a:off x="2753609" y="2677432"/>
              <a:ext cx="1910610" cy="114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 DES TAP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+ 100 K€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6EF9B0E-0E48-4372-B744-12C173C08E95}"/>
              </a:ext>
            </a:extLst>
          </p:cNvPr>
          <p:cNvGrpSpPr/>
          <p:nvPr/>
        </p:nvGrpSpPr>
        <p:grpSpPr>
          <a:xfrm>
            <a:off x="7205178" y="4840450"/>
            <a:ext cx="2173587" cy="1602294"/>
            <a:chOff x="2753609" y="2677432"/>
            <a:chExt cx="1910610" cy="11624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EF1D6D-9E43-4FFE-BB1B-582D91B0F1EE}"/>
                </a:ext>
              </a:extLst>
            </p:cNvPr>
            <p:cNvSpPr/>
            <p:nvPr/>
          </p:nvSpPr>
          <p:spPr>
            <a:xfrm>
              <a:off x="2753609" y="2677432"/>
              <a:ext cx="1910610" cy="1146366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164290"/>
                <a:satOff val="-67142"/>
                <a:lumOff val="6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A04A6DE-83B5-43E5-ABEC-559BC7FE8646}"/>
                </a:ext>
              </a:extLst>
            </p:cNvPr>
            <p:cNvSpPr txBox="1"/>
            <p:nvPr/>
          </p:nvSpPr>
          <p:spPr>
            <a:xfrm>
              <a:off x="2753609" y="2693505"/>
              <a:ext cx="1910610" cy="114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CHARGES FINANCIERES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IRA ET ICNE RECOMPACTAGE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+ 317 K€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744F97-8AD2-4155-99FD-FF1802FDF7B9}"/>
              </a:ext>
            </a:extLst>
          </p:cNvPr>
          <p:cNvGrpSpPr/>
          <p:nvPr/>
        </p:nvGrpSpPr>
        <p:grpSpPr>
          <a:xfrm>
            <a:off x="8349307" y="1479479"/>
            <a:ext cx="2540468" cy="1519683"/>
            <a:chOff x="2753609" y="2677432"/>
            <a:chExt cx="1910610" cy="11463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04515E-D04B-4062-B646-0F4D353D032E}"/>
                </a:ext>
              </a:extLst>
            </p:cNvPr>
            <p:cNvSpPr/>
            <p:nvPr/>
          </p:nvSpPr>
          <p:spPr>
            <a:xfrm>
              <a:off x="2753609" y="2677432"/>
              <a:ext cx="1910610" cy="1146366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-1164290"/>
                <a:satOff val="-67142"/>
                <a:lumOff val="6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FBDB7CE-D471-4A86-9F8C-8F028CAE92BA}"/>
                </a:ext>
              </a:extLst>
            </p:cNvPr>
            <p:cNvSpPr txBox="1"/>
            <p:nvPr/>
          </p:nvSpPr>
          <p:spPr>
            <a:xfrm>
              <a:off x="2753609" y="2677432"/>
              <a:ext cx="1910610" cy="114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EVOLUTION BASES TH et CFE</a:t>
              </a:r>
            </a:p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+ 220 K€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1262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C4CB1E-FCDF-4B49-BE5C-F56B935159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FONCTIONNEMENT RECETTES 2018 vs RECETTES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E301E2-64E7-40D7-B871-5DD1CF073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2" y="1921565"/>
            <a:ext cx="11762709" cy="37631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128C64-F5FE-4F7B-8378-70C0A3B6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069" y="2352675"/>
            <a:ext cx="481626" cy="3718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C7A382-3260-4F74-AB29-65DF5C604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063" y="4833525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900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0641" y="4525347"/>
            <a:ext cx="737534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FISCALITE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Général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4097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876E5A-C6BE-4D77-AE9A-268836519B6C}"/>
              </a:ext>
            </a:extLst>
          </p:cNvPr>
          <p:cNvSpPr txBox="1"/>
          <p:nvPr/>
        </p:nvSpPr>
        <p:spPr>
          <a:xfrm>
            <a:off x="526073" y="466578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EVOLUTION PREVISIONNELLE DES RESSOURCES FISCALES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47EA297-5B39-484E-9C44-6321EB0A2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1" y="2310834"/>
            <a:ext cx="10477381" cy="45508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2F7E9F-A0B1-4D5A-A438-8F97957CC52B}"/>
              </a:ext>
            </a:extLst>
          </p:cNvPr>
          <p:cNvSpPr txBox="1"/>
          <p:nvPr/>
        </p:nvSpPr>
        <p:spPr>
          <a:xfrm>
            <a:off x="2209800" y="6008914"/>
            <a:ext cx="3771122" cy="38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+294 K€ par rapport au DOB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A5FB59-1462-4E01-BB34-8F51F8DD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5235" y="4028868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362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390A88-A3A8-49CD-B83D-699031F6685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476" y="3918228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Evolution des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ressources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fiscales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Etat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1259)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9FD440-E498-423C-AA29-54DAD32BD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076" y="689113"/>
            <a:ext cx="10757924" cy="29822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32433D-AF67-4AC4-881E-710658C0F784}"/>
              </a:ext>
            </a:extLst>
          </p:cNvPr>
          <p:cNvSpPr txBox="1"/>
          <p:nvPr/>
        </p:nvSpPr>
        <p:spPr>
          <a:xfrm>
            <a:off x="2661163" y="4492486"/>
            <a:ext cx="9530838" cy="2168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Evolution favorable (+ 3%) des bases de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Taxe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d’habitation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due au coefficient de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revalorisation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(1,022) et aux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dynamiques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bases (0,008)</a:t>
            </a:r>
          </a:p>
          <a:p>
            <a:pPr marL="2286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Erosion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défavorable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 la base de TFB (-1,4%) due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principalement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à la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baisse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des bases de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l’entreprise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SANOFI</a:t>
            </a:r>
          </a:p>
          <a:p>
            <a:pPr marL="2286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Evolution favorable de la Base de CFE (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délibération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sur les Bases minimums de CFE)</a:t>
            </a:r>
          </a:p>
          <a:p>
            <a:pPr marL="2286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Stabilité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des IFER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32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2B0819-510B-4F68-B019-C6BC1A55B5E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Réforme de la TH : le dégrèvement 2018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C727B-0419-4D46-8237-B7FE11A0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1659787"/>
            <a:ext cx="11496821" cy="12935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460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4CC087-F009-4974-981F-28C15D75FB8D}"/>
              </a:ext>
            </a:extLst>
          </p:cNvPr>
          <p:cNvSpPr/>
          <p:nvPr/>
        </p:nvSpPr>
        <p:spPr>
          <a:xfrm>
            <a:off x="0" y="1124882"/>
            <a:ext cx="12192000" cy="30731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SECTION DE FONCTIONNEMENT: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DEGAGER 150 K€ EN SECTION DE FONCTIONNEMENT (DEPENSES OU RECETTES) :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Cibler une </a:t>
            </a:r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économie de 60K€ sur les charges de fonctionnement d’ALF.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MOBILISER AU MAXIMUM LE RÉSULTAT DE L’EXERCICE 2018 COMME AMORTISSEUR 2020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POUR COUVRIR LA DOTATION AUX AMORTISSEMENTS (-1 026 K€)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RECONDUCTION DU MÉCANISME DE RÉPARTITION FPIC 2018 EN 2019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 DES EMBAUCHES SUR 2019 ET 2020 SAUF SUR LES FONCTIONS SUPPORTS ESSENTIELLES (BÂTIMENTS ALF)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DEB76BA-904E-4D77-A961-5B45C89BF5B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73664"/>
            <a:ext cx="12192000" cy="980661"/>
          </a:xfrm>
        </p:spPr>
        <p:txBody>
          <a:bodyPr>
            <a:normAutofit fontScale="90000"/>
          </a:bodyPr>
          <a:lstStyle/>
          <a:p>
            <a:pPr algn="ctr"/>
            <a:b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MESURES APPLIQUEES POUR LE VOTE DU BUDGET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8B6E8-C676-4BC8-9FBA-FE82ED7732EE}"/>
              </a:ext>
            </a:extLst>
          </p:cNvPr>
          <p:cNvSpPr/>
          <p:nvPr/>
        </p:nvSpPr>
        <p:spPr>
          <a:xfrm>
            <a:off x="0" y="4198031"/>
            <a:ext cx="12192000" cy="267765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SECTION D’INVESTISSEMENT: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REPORTER UNE PARTIE DES INVESTISSEMENTS INSCRITS EN 2019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MOBILISER UNE PARTIE DU RÉSULTAT EN INVESTISSEMENT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LIMITER LE </a:t>
            </a:r>
            <a:r>
              <a:rPr lang="fr-FR" sz="2400" dirty="0">
                <a:solidFill>
                  <a:schemeClr val="bg1"/>
                </a:solidFill>
                <a:latin typeface="Calibri" panose="020F0502020204030204"/>
              </a:rPr>
              <a:t>RECOURS A L’EMPRUNT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DÉCIDER DE RECOURIR OU NON À L’EMPRUNT EN FONCTION DU DEGRE DE REALISATION EN INVESTISSEMENT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Étoile : 5 branches 10">
            <a:extLst>
              <a:ext uri="{FF2B5EF4-FFF2-40B4-BE49-F238E27FC236}">
                <a16:creationId xmlns:a16="http://schemas.microsoft.com/office/drawing/2014/main" id="{8E4393E5-84BF-48CE-8416-AFB284997C6D}"/>
              </a:ext>
            </a:extLst>
          </p:cNvPr>
          <p:cNvSpPr/>
          <p:nvPr/>
        </p:nvSpPr>
        <p:spPr>
          <a:xfrm>
            <a:off x="10818743" y="3762262"/>
            <a:ext cx="1171575" cy="871538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706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E5D1B3-29A6-4626-9A19-89A266A374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/>
              <a:t>Structure des IFER (Base 2018)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F9DE13-BE93-4360-A6C5-C45246A7B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41" y="1912577"/>
            <a:ext cx="11646917" cy="8741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ED2A29-670E-4494-B35A-C523A9E3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122" y="3008576"/>
            <a:ext cx="6815730" cy="3792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023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5ED8EC-31F2-465F-8EF3-ED1D6D5DC4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Evolution des compensations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fiscales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E2F866-7A6B-48ED-B475-C530151FF57D}"/>
              </a:ext>
            </a:extLst>
          </p:cNvPr>
          <p:cNvSpPr txBox="1"/>
          <p:nvPr/>
        </p:nvSpPr>
        <p:spPr>
          <a:xfrm>
            <a:off x="475687" y="5066842"/>
            <a:ext cx="697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HYPOTHESE: Reconduction identique du FDPTP</a:t>
            </a:r>
          </a:p>
          <a:p>
            <a:endParaRPr lang="fr-FR" dirty="0"/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des compensations : + 58 K€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1FB9DE-FA60-4EB9-85E8-E19D09E9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2" y="2056752"/>
            <a:ext cx="10770370" cy="2775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081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0641" y="4525347"/>
            <a:ext cx="737534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Fonction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Ordures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ménagères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Fonction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812 au sein du Budget Général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57007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CD9931-081D-4DB9-97E3-9DC9E21CE96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fr-FR" sz="3700"/>
              <a:t>Un avenir fait d’investissements majeurs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CDF37C-D766-4129-83D0-3EF672D8B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1503488"/>
            <a:ext cx="5126736" cy="369557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36466-9511-4C7E-B975-887E4DAEC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r>
              <a:rPr lang="fr-FR" sz="1900" dirty="0"/>
              <a:t>Passage en extension des consignes de tri en 2022. (plastique souple notamment)</a:t>
            </a:r>
          </a:p>
          <a:p>
            <a:pPr lvl="0"/>
            <a:r>
              <a:rPr lang="fr-FR" sz="1900" dirty="0"/>
              <a:t>10% de déchets en moins entre 2010 et 2020,</a:t>
            </a:r>
          </a:p>
          <a:p>
            <a:pPr lvl="0"/>
            <a:r>
              <a:rPr lang="fr-FR" sz="1900" dirty="0"/>
              <a:t>65% des déchets valorisés en 2025,</a:t>
            </a:r>
          </a:p>
          <a:p>
            <a:pPr lvl="0"/>
            <a:r>
              <a:rPr lang="fr-FR" sz="1900" dirty="0"/>
              <a:t>Tri à la source des biodéchets d’ici 2024</a:t>
            </a:r>
          </a:p>
          <a:p>
            <a:pPr lvl="0"/>
            <a:r>
              <a:rPr lang="fr-FR" sz="1900" dirty="0"/>
              <a:t>Baisse de – 50% des capacités d’enfouissement des déchets d’ici 2025</a:t>
            </a:r>
          </a:p>
          <a:p>
            <a:pPr lvl="0"/>
            <a:r>
              <a:rPr lang="fr-FR" sz="1900" dirty="0"/>
              <a:t>Objectif de 25 millions d’usagers à la Tarification incitative en 2025</a:t>
            </a:r>
          </a:p>
          <a:p>
            <a:pPr lvl="0"/>
            <a:r>
              <a:rPr lang="fr-FR" sz="1900" dirty="0"/>
              <a:t>Mise en place de la Taxe générale sur les activités polluantes dès 2021</a:t>
            </a:r>
          </a:p>
          <a:p>
            <a:pPr marL="0" lvl="0" indent="0">
              <a:buNone/>
            </a:pPr>
            <a:endParaRPr lang="fr-FR" sz="1900" dirty="0"/>
          </a:p>
          <a:p>
            <a:pPr marL="0" lvl="0" indent="0">
              <a:buNone/>
            </a:pPr>
            <a:endParaRPr lang="fr-FR" sz="1900" dirty="0"/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endParaRPr lang="fr-FR" sz="19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394B74-BC60-44C8-A12D-9B6C45CC6252}"/>
              </a:ext>
            </a:extLst>
          </p:cNvPr>
          <p:cNvSpPr txBox="1"/>
          <p:nvPr/>
        </p:nvSpPr>
        <p:spPr>
          <a:xfrm>
            <a:off x="484632" y="5588000"/>
            <a:ext cx="502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VOLONTE DE CONSTITUER UNE EPARGNE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02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12242C-C589-47D2-BB7F-D96F36E5160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81520" y="341053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 PROPOSITION D’EVOLUTION DE LA TEOM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3749F54-49B9-47C5-8007-531B331A5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2806" y="3627834"/>
            <a:ext cx="9719687" cy="14093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994021-26CB-4706-A459-1C4FA1DCA354}"/>
              </a:ext>
            </a:extLst>
          </p:cNvPr>
          <p:cNvSpPr txBox="1"/>
          <p:nvPr/>
        </p:nvSpPr>
        <p:spPr>
          <a:xfrm>
            <a:off x="5201174" y="5696125"/>
            <a:ext cx="525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+ 348 K€ de recettes supplémentaires attendues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460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6A271-EE75-4A95-B1A3-889CCF6B18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4508" y="205063"/>
            <a:ext cx="10942983" cy="1325563"/>
          </a:xfrm>
        </p:spPr>
        <p:txBody>
          <a:bodyPr/>
          <a:lstStyle/>
          <a:p>
            <a:r>
              <a:rPr lang="fr-FR" dirty="0"/>
              <a:t>Le budget prévisionnel de la fonction OM (812)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92BBC9A-2C36-4BF4-8458-5C9FAFD35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4778" y="2009423"/>
            <a:ext cx="11114116" cy="33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3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671BC3-B9DB-4D1B-85E7-DE5BBADE73B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Un budget en suréquilibre pour constituer une épargne et limiter le recours aux emprunts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9AE05A-F7D4-4AFC-B7BD-17884BCC6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08" y="2314223"/>
            <a:ext cx="10499279" cy="3378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788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ACBB16-C3E4-4D66-9651-D4FA6E3920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5" y="1998233"/>
            <a:ext cx="3715273" cy="286153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INVESTISSEMENTS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FONCTION 812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920515-1049-459C-B88C-BD67F1D8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223" y="295860"/>
            <a:ext cx="7800411" cy="6250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82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0641" y="4525347"/>
            <a:ext cx="737534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INVESTISSEMENT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Général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929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9771FC-AA89-4457-AEF2-B8DE9F6A6B3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0537" y="573482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000" b="1" dirty="0"/>
              <a:t>PLAN PREVISIONNEL D’INVESTISSEMENT AVEC REPORTS</a:t>
            </a:r>
            <a:endParaRPr lang="en-US" sz="3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7AEE9B-3A6F-434B-A170-38206682FB50}"/>
              </a:ext>
            </a:extLst>
          </p:cNvPr>
          <p:cNvSpPr txBox="1"/>
          <p:nvPr/>
        </p:nvSpPr>
        <p:spPr>
          <a:xfrm>
            <a:off x="222970" y="4619630"/>
            <a:ext cx="1154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Recettes:  6 M€ dont 889 K€ de FCTVA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E875E-0BF1-43A2-A5E4-2EC4D955F6C8}"/>
              </a:ext>
            </a:extLst>
          </p:cNvPr>
          <p:cNvSpPr/>
          <p:nvPr/>
        </p:nvSpPr>
        <p:spPr>
          <a:xfrm>
            <a:off x="1945730" y="5249487"/>
            <a:ext cx="881266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2800" dirty="0">
                <a:solidFill>
                  <a:prstClr val="black"/>
                </a:solidFill>
                <a:highlight>
                  <a:srgbClr val="FFFF00"/>
                </a:highlight>
              </a:rPr>
              <a:t>Evolutions post DOB: Report net d’investissement : 616 K€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B5C9F8-28F1-4BE9-B2EC-9BA6F21C0733}"/>
              </a:ext>
            </a:extLst>
          </p:cNvPr>
          <p:cNvSpPr txBox="1"/>
          <p:nvPr/>
        </p:nvSpPr>
        <p:spPr>
          <a:xfrm>
            <a:off x="1213606" y="6284518"/>
            <a:ext cx="976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Ce travail a été réalisé en incluant le phasage des investissements décidés au bureau du 22 octobre 2018 et celui proposé au DOB au 7 mars 2019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6A529-2CAE-4F6B-A042-950307154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89" y="1592039"/>
            <a:ext cx="10790064" cy="25639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876A7D-8C08-4821-8507-D2027910C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7903" y="5254695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64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4D933-3E04-4FEA-9526-754B5D16795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34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MESURES PROPOSEES POUR 2019-2021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5BF1F8-0598-4031-B7A0-E028936B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219"/>
            <a:ext cx="12292013" cy="5532782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fr-FR" sz="3000" b="1" dirty="0">
                <a:solidFill>
                  <a:schemeClr val="bg1"/>
                </a:solidFill>
              </a:rPr>
              <a:t>VOTER LE BUDGET PRIMITIF 2020 AVANT LES ÉLECTIONS MUNICIPALES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solidFill>
                  <a:schemeClr val="bg1"/>
                </a:solidFill>
              </a:rPr>
              <a:t>- RECOURIR AU LEVIER FISCAL DES 2020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fr-FR" sz="3000" b="1" dirty="0">
                <a:solidFill>
                  <a:schemeClr val="bg1"/>
                </a:solidFill>
              </a:rPr>
              <a:t>- RÉVISER LA POLITIQUE TARIFAIRE D’ALF EN 2019</a:t>
            </a:r>
            <a:r>
              <a:rPr lang="fr-FR" sz="3000" dirty="0">
                <a:solidFill>
                  <a:schemeClr val="bg1"/>
                </a:solidFill>
              </a:rPr>
              <a:t>: Portage de repas, piscine, accès aux services culturels…(Ces modifications ne seront donc pas intégrées au BP2019)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solidFill>
                  <a:schemeClr val="bg1"/>
                </a:solidFill>
              </a:rPr>
              <a:t>- ETUDIER LA TRAJECTOIRE PLURIANNUELLE DE LA FONCTION RH </a:t>
            </a:r>
            <a:r>
              <a:rPr lang="en-US" sz="3000" dirty="0">
                <a:solidFill>
                  <a:schemeClr val="bg1"/>
                </a:solidFill>
              </a:rPr>
              <a:t>: PROJET D’ADMINISTRATION EN LIEN AVEC LE PROJET POLITIQUE (PROJET DE TERRITOIRE) – AMELIORATION DES PROCESS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solidFill>
                  <a:schemeClr val="bg1"/>
                </a:solidFill>
              </a:rPr>
              <a:t>- RENONCER PROGRESSIVEMENT À CERTAINS LOCAUX </a:t>
            </a:r>
            <a:r>
              <a:rPr lang="en-US" sz="3000" dirty="0">
                <a:solidFill>
                  <a:schemeClr val="bg1"/>
                </a:solidFill>
              </a:rPr>
              <a:t>(MUTUALISATION)  ET PREPARER LA CREATION D’UN </a:t>
            </a:r>
            <a:r>
              <a:rPr lang="en-US" sz="3000" b="1" dirty="0">
                <a:solidFill>
                  <a:schemeClr val="bg1"/>
                </a:solidFill>
              </a:rPr>
              <a:t>SIÈGE </a:t>
            </a:r>
            <a:r>
              <a:rPr lang="en-US" sz="3000" dirty="0">
                <a:solidFill>
                  <a:schemeClr val="bg1"/>
                </a:solidFill>
              </a:rPr>
              <a:t>COMMUN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dirty="0">
                <a:solidFill>
                  <a:schemeClr val="bg1"/>
                </a:solidFill>
              </a:rPr>
              <a:t>- ETUDIER LA POSSIBILITÉ DE </a:t>
            </a:r>
            <a:r>
              <a:rPr lang="en-US" sz="3000" b="1" dirty="0">
                <a:solidFill>
                  <a:schemeClr val="bg1"/>
                </a:solidFill>
              </a:rPr>
              <a:t>CESSION DE PATRIMOINE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solidFill>
                  <a:schemeClr val="bg1"/>
                </a:solidFill>
              </a:rPr>
              <a:t>- CÉDER LA GESTION DE PROXIMITÉ </a:t>
            </a:r>
            <a:r>
              <a:rPr lang="en-US" sz="3000" dirty="0">
                <a:solidFill>
                  <a:schemeClr val="bg1"/>
                </a:solidFill>
              </a:rPr>
              <a:t>DE CERTAINS ÉQUIPEMENTS AUX COMMUNES (EXEMPLE DES LOGEMENTS)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5384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C62A61-8B3B-478F-B27E-31F3CDACA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493" y="653143"/>
            <a:ext cx="6537969" cy="39297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6937B87-E64F-40F8-85B4-7668ED263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91" y="5169159"/>
            <a:ext cx="10454196" cy="1136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079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38199" y="4525347"/>
            <a:ext cx="6801321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principaux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investissements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8331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23A000-38A5-4A09-8991-CC909B1F1313}"/>
              </a:ext>
            </a:extLst>
          </p:cNvPr>
          <p:cNvSpPr txBox="1"/>
          <p:nvPr/>
        </p:nvSpPr>
        <p:spPr>
          <a:xfrm>
            <a:off x="394698" y="207859"/>
            <a:ext cx="52773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 PRINCIPAUX PROJETS D’INVESTISSEMENTS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CBF5CF-5658-42B8-B6D0-F5E826E7E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r="2" b="2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ADDB75-2F0E-4316-9F1A-F6D240710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86" y="1618241"/>
            <a:ext cx="7074344" cy="52397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Fin du </a:t>
            </a:r>
            <a:r>
              <a:rPr lang="en-US" sz="1800" b="1" dirty="0" err="1"/>
              <a:t>chantier</a:t>
            </a:r>
            <a:r>
              <a:rPr lang="en-US" sz="1800" b="1" dirty="0"/>
              <a:t> Piscine: </a:t>
            </a:r>
            <a:r>
              <a:rPr lang="en-US" sz="1800" dirty="0"/>
              <a:t>2,9 M€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dépenses</a:t>
            </a:r>
            <a:r>
              <a:rPr lang="en-US" sz="1800" dirty="0"/>
              <a:t> et 2,4 M€ de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/>
              <a:t>Aménagement</a:t>
            </a:r>
            <a:r>
              <a:rPr lang="en-US" sz="1800" b="1" dirty="0"/>
              <a:t> </a:t>
            </a:r>
            <a:r>
              <a:rPr lang="en-US" sz="1800" b="1" dirty="0" err="1"/>
              <a:t>extérieurs</a:t>
            </a:r>
            <a:r>
              <a:rPr lang="en-US" sz="1800" b="1" dirty="0"/>
              <a:t> de la piscine : </a:t>
            </a:r>
            <a:r>
              <a:rPr lang="en-US" sz="1800" dirty="0"/>
              <a:t>504K€ de </a:t>
            </a:r>
            <a:r>
              <a:rPr lang="en-US" sz="1800" dirty="0" err="1"/>
              <a:t>dépenses</a:t>
            </a:r>
            <a:r>
              <a:rPr lang="en-US" sz="1800" dirty="0"/>
              <a:t> et 334K€ de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/>
              <a:t>Aménagement</a:t>
            </a:r>
            <a:r>
              <a:rPr lang="en-US" sz="1800" b="1" dirty="0"/>
              <a:t> </a:t>
            </a:r>
            <a:r>
              <a:rPr lang="en-US" sz="1800" b="1" dirty="0" err="1"/>
              <a:t>espace</a:t>
            </a:r>
            <a:r>
              <a:rPr lang="en-US" sz="1800" b="1" dirty="0"/>
              <a:t> </a:t>
            </a:r>
            <a:r>
              <a:rPr lang="en-US" sz="1800" b="1" dirty="0" err="1"/>
              <a:t>aqualudique</a:t>
            </a:r>
            <a:r>
              <a:rPr lang="en-US" sz="1800" b="1" dirty="0"/>
              <a:t>:</a:t>
            </a:r>
            <a:r>
              <a:rPr lang="en-US" sz="1800" dirty="0"/>
              <a:t> 504 K€ et 334 K€ de subventions</a:t>
            </a:r>
          </a:p>
          <a:p>
            <a:pPr marL="0" indent="0">
              <a:buNone/>
            </a:pPr>
            <a:r>
              <a:rPr lang="en-US" sz="1800" b="1" dirty="0" err="1"/>
              <a:t>Démarrage</a:t>
            </a:r>
            <a:r>
              <a:rPr lang="en-US" sz="1800" b="1" dirty="0"/>
              <a:t> de la MSAP de </a:t>
            </a:r>
            <a:r>
              <a:rPr lang="en-US" sz="1800" b="1" dirty="0" err="1"/>
              <a:t>Cunlhat</a:t>
            </a:r>
            <a:r>
              <a:rPr lang="en-US" sz="1800" b="1" dirty="0"/>
              <a:t>: </a:t>
            </a:r>
            <a:r>
              <a:rPr lang="en-US" sz="1800" dirty="0"/>
              <a:t>1,5 M€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dépenses</a:t>
            </a:r>
            <a:r>
              <a:rPr lang="en-US" sz="1800" dirty="0"/>
              <a:t> et 246 K€ de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Garage ALF</a:t>
            </a:r>
            <a:r>
              <a:rPr lang="en-US" sz="1800" dirty="0"/>
              <a:t>: 259 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dépenses</a:t>
            </a:r>
            <a:r>
              <a:rPr lang="en-US" sz="1800" dirty="0"/>
              <a:t> et 115K€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 err="1"/>
              <a:t>Démarrage</a:t>
            </a:r>
            <a:r>
              <a:rPr lang="en-US" sz="1800" b="1" dirty="0"/>
              <a:t> de la renovation du Multiple rural de </a:t>
            </a:r>
            <a:r>
              <a:rPr lang="en-US" sz="1800" b="1" dirty="0" err="1"/>
              <a:t>Bertignat</a:t>
            </a:r>
            <a:r>
              <a:rPr lang="en-US" sz="1800" b="1" dirty="0"/>
              <a:t>: </a:t>
            </a:r>
            <a:r>
              <a:rPr lang="en-US" sz="1800" dirty="0"/>
              <a:t>85 K€ de </a:t>
            </a:r>
            <a:r>
              <a:rPr lang="en-US" sz="1800" dirty="0" err="1"/>
              <a:t>dépenses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Fin </a:t>
            </a:r>
            <a:r>
              <a:rPr lang="en-US" sz="1800" b="1" dirty="0" err="1"/>
              <a:t>d’Olliergues</a:t>
            </a:r>
            <a:r>
              <a:rPr lang="en-US" sz="1800" b="1" dirty="0"/>
              <a:t> 2030: </a:t>
            </a:r>
            <a:r>
              <a:rPr lang="en-US" sz="1800" dirty="0"/>
              <a:t>156K€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dépenses</a:t>
            </a:r>
            <a:r>
              <a:rPr lang="en-US" sz="1800" dirty="0"/>
              <a:t> et 221K€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Fin de la MSAP de </a:t>
            </a:r>
            <a:r>
              <a:rPr lang="en-US" sz="1800" b="1" dirty="0" err="1"/>
              <a:t>Viverols</a:t>
            </a:r>
            <a:r>
              <a:rPr lang="en-US" sz="1800" b="1" dirty="0"/>
              <a:t> : </a:t>
            </a:r>
            <a:r>
              <a:rPr lang="en-US" sz="1800" dirty="0"/>
              <a:t>100 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dépenses</a:t>
            </a:r>
            <a:r>
              <a:rPr lang="en-US" sz="1800" dirty="0"/>
              <a:t> et 115 K€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recettes</a:t>
            </a:r>
            <a:endParaRPr lang="en-US" sz="1800" dirty="0"/>
          </a:p>
          <a:p>
            <a:pPr marL="0"/>
            <a:r>
              <a:rPr lang="en-US" sz="1800" b="1" dirty="0" err="1"/>
              <a:t>Voiries</a:t>
            </a:r>
            <a:r>
              <a:rPr lang="en-US" sz="1800" b="1" dirty="0"/>
              <a:t> </a:t>
            </a:r>
            <a:r>
              <a:rPr lang="en-US" sz="1800" b="1" dirty="0" err="1"/>
              <a:t>Forestières</a:t>
            </a:r>
            <a:r>
              <a:rPr lang="en-US" sz="1800" b="1" dirty="0"/>
              <a:t>:</a:t>
            </a:r>
          </a:p>
          <a:p>
            <a:pPr marL="0"/>
            <a:r>
              <a:rPr lang="en-US" sz="1800" dirty="0"/>
              <a:t>Le </a:t>
            </a:r>
            <a:r>
              <a:rPr lang="en-US" sz="1800" dirty="0" err="1"/>
              <a:t>Brugeron</a:t>
            </a:r>
            <a:r>
              <a:rPr lang="en-US" sz="1800" dirty="0"/>
              <a:t> (135 K€)</a:t>
            </a:r>
          </a:p>
          <a:p>
            <a:pPr marL="0"/>
            <a:r>
              <a:rPr lang="en-US" sz="1800" dirty="0" err="1"/>
              <a:t>Chemintrand</a:t>
            </a:r>
            <a:r>
              <a:rPr lang="en-US" sz="1800" dirty="0"/>
              <a:t> (181 K€)</a:t>
            </a:r>
          </a:p>
          <a:p>
            <a:pPr marL="0"/>
            <a:r>
              <a:rPr lang="en-US" sz="1800" dirty="0" err="1"/>
              <a:t>L’Ormet</a:t>
            </a:r>
            <a:r>
              <a:rPr lang="en-US" sz="1800" dirty="0"/>
              <a:t> (102 K€)</a:t>
            </a:r>
            <a:endParaRPr lang="en-US" sz="1800" b="1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732A31-8136-436E-9A93-9EBC81287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08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023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23A000-38A5-4A09-8991-CC909B1F1313}"/>
              </a:ext>
            </a:extLst>
          </p:cNvPr>
          <p:cNvSpPr txBox="1"/>
          <p:nvPr/>
        </p:nvSpPr>
        <p:spPr>
          <a:xfrm>
            <a:off x="281354" y="541340"/>
            <a:ext cx="4706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LES PRINCIPAUX INVESTISSEMENTS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35F6A-C7A0-46E4-AD14-DC684408637B}"/>
              </a:ext>
            </a:extLst>
          </p:cNvPr>
          <p:cNvSpPr/>
          <p:nvPr/>
        </p:nvSpPr>
        <p:spPr>
          <a:xfrm>
            <a:off x="5550487" y="985847"/>
            <a:ext cx="74317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sng" dirty="0"/>
              <a:t>Les chantiers divers</a:t>
            </a:r>
          </a:p>
          <a:p>
            <a:r>
              <a:rPr lang="fr-FR" sz="2000" b="1" dirty="0"/>
              <a:t>Acquisition de matériel pour la piscine: </a:t>
            </a:r>
            <a:r>
              <a:rPr lang="fr-FR" sz="2000" dirty="0"/>
              <a:t>44 K€</a:t>
            </a:r>
          </a:p>
          <a:p>
            <a:r>
              <a:rPr lang="fr-FR" sz="2000" b="1" dirty="0"/>
              <a:t>Espace culturel – projection : </a:t>
            </a:r>
            <a:r>
              <a:rPr lang="fr-FR" sz="2000" dirty="0"/>
              <a:t>51 K€ pour 31 K€ de recettes</a:t>
            </a:r>
          </a:p>
          <a:p>
            <a:r>
              <a:rPr lang="fr-FR" sz="2000" b="1" dirty="0"/>
              <a:t>Véhicule de portage de repas:  </a:t>
            </a:r>
            <a:r>
              <a:rPr lang="fr-FR" sz="2000" dirty="0"/>
              <a:t>30 K€</a:t>
            </a:r>
          </a:p>
          <a:p>
            <a:r>
              <a:rPr lang="fr-FR" sz="2000" b="1" dirty="0"/>
              <a:t>Aménagement de l’aire d’accueil des gens du voyage: </a:t>
            </a:r>
            <a:r>
              <a:rPr lang="fr-FR" sz="2000" dirty="0"/>
              <a:t>27K€</a:t>
            </a:r>
            <a:endParaRPr lang="fr-FR" sz="2000" b="1" dirty="0"/>
          </a:p>
          <a:p>
            <a:r>
              <a:rPr lang="fr-FR" sz="2000" b="1" dirty="0"/>
              <a:t>Révision et modification de PLUI: </a:t>
            </a:r>
            <a:r>
              <a:rPr lang="fr-FR" sz="2000" dirty="0"/>
              <a:t>56 K€ pour Ambert et Vallée de l’Ance</a:t>
            </a:r>
          </a:p>
          <a:p>
            <a:endParaRPr lang="fr-FR" sz="2000" dirty="0"/>
          </a:p>
          <a:p>
            <a:r>
              <a:rPr lang="fr-FR" sz="2000" b="1" dirty="0"/>
              <a:t>Subventions Particuliers</a:t>
            </a:r>
          </a:p>
          <a:p>
            <a:r>
              <a:rPr lang="fr-FR" sz="2000" dirty="0"/>
              <a:t>Façades (13K€)</a:t>
            </a:r>
          </a:p>
          <a:p>
            <a:r>
              <a:rPr lang="fr-FR" sz="2000" dirty="0"/>
              <a:t>Habiter mieux (70K€)</a:t>
            </a:r>
          </a:p>
          <a:p>
            <a:endParaRPr lang="fr-FR" sz="2000" dirty="0"/>
          </a:p>
          <a:p>
            <a:r>
              <a:rPr lang="fr-FR" sz="2000" b="1" dirty="0"/>
              <a:t>Fin du TEPCV AFL:  </a:t>
            </a:r>
            <a:r>
              <a:rPr lang="fr-FR" sz="2000" dirty="0"/>
              <a:t>164 K€ en dépenses et 604 K€ en recettes</a:t>
            </a:r>
          </a:p>
          <a:p>
            <a:r>
              <a:rPr lang="fr-FR" sz="2000" b="1" dirty="0"/>
              <a:t>Fin du TEPCV Haut Livradois : </a:t>
            </a:r>
            <a:r>
              <a:rPr lang="fr-FR" sz="2000" dirty="0"/>
              <a:t>140 K€ de recettes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130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C4CB1E-FCDF-4B49-BE5C-F56B935159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DEPENSES D’INVESTISSEMENTS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42EFB5-E958-4B0A-BE04-C79E6EFFD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" y="2151621"/>
            <a:ext cx="12171093" cy="33389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5343CF-F08A-4225-9D40-A6BDF427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100" y="3429000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9678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C4CB1E-FCDF-4B49-BE5C-F56B935159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RECETTES D’INVESTISSEMENT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7048D2-046C-475D-A05E-1249F172C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4" y="1828801"/>
            <a:ext cx="11265277" cy="45057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68F5A3-FECA-4D82-9E2B-81AC7E18C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50" y="2614406"/>
            <a:ext cx="481626" cy="3718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179A83-FC10-403C-A33E-F33F1580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50" y="5235646"/>
            <a:ext cx="481626" cy="3718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98D891-9427-4EF1-BC67-C15761F54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550" y="3935483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3054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D74307-60A9-4387-BCCD-52530DBD233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199" y="171162"/>
            <a:ext cx="2945235" cy="16073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partenaires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l’investissement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d’ALF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491FCE-8119-475D-8426-A46A11EAC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3" y="1790003"/>
            <a:ext cx="10048874" cy="49993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4E1785-8567-41AB-A117-3C5F655C5E08}"/>
              </a:ext>
            </a:extLst>
          </p:cNvPr>
          <p:cNvSpPr txBox="1"/>
          <p:nvPr/>
        </p:nvSpPr>
        <p:spPr>
          <a:xfrm>
            <a:off x="4293704" y="664169"/>
            <a:ext cx="751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5,322 M€ DE SUBVENTIONS ATTENDUES EN 2019 (CH13)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210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229142" y="4512230"/>
            <a:ext cx="794701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ANALYSE PLURI-ANNUELLE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Budget Général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51934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7E3BE6-0493-4A88-ADF1-987EAC2548D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21632" y="4380912"/>
            <a:ext cx="8977671" cy="1069270"/>
          </a:xfrm>
          <a:solidFill>
            <a:srgbClr val="FFFFFF"/>
          </a:solidFill>
          <a:ln w="31750" cap="sq">
            <a:solidFill>
              <a:srgbClr val="5E5E52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fr-FR" sz="3300" dirty="0">
                <a:solidFill>
                  <a:srgbClr val="262626"/>
                </a:solidFill>
              </a:rPr>
              <a:t>ALF sort de la zone rouge mais reste convalescente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DB900A-0CE6-486D-93B4-8A2238ED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49" y="466641"/>
            <a:ext cx="10634744" cy="24394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0ECB03-2556-4B6D-89F0-A428E3D50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341" y="2713164"/>
            <a:ext cx="481626" cy="371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4806AA-DB10-4395-B6B7-A925237377DF}"/>
              </a:ext>
            </a:extLst>
          </p:cNvPr>
          <p:cNvSpPr/>
          <p:nvPr/>
        </p:nvSpPr>
        <p:spPr>
          <a:xfrm>
            <a:off x="-1" y="3286867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 ALF veut continuer à investir, l’objectif serait de constituer une épargne nette de 8% du produit de fonctionnement</a:t>
            </a:r>
          </a:p>
          <a:p>
            <a:pPr algn="ctr"/>
            <a:r>
              <a:rPr lang="fr-FR" b="1" dirty="0">
                <a:solidFill>
                  <a:srgbClr val="FF0000"/>
                </a:solidFill>
              </a:rPr>
              <a:t>(1,6M€)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4992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BC0C9DD-EAF5-4B37-957A-AC15996473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882821"/>
            <a:ext cx="3589319" cy="5557736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</a:rPr>
              <a:t>Le remboursement de la dette redevient possible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24F3A1-6FEE-4AEB-BABC-911BE97D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54" y="1426331"/>
            <a:ext cx="8191415" cy="428366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58F677-0067-4179-8DF5-FBACC7C20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985" y="3475745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113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C3035AF1-DEBC-4F41-89E6-D90D7169BD4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63662" y="4338241"/>
            <a:ext cx="7225071" cy="1985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RESULTATS 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294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D48980-9887-495C-884D-C5287556F0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2123" y="806419"/>
            <a:ext cx="4057055" cy="27911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 – 2021 : 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EFFET DE CISEAU QUI IMPACTE LA SECTION DE FONCTIONNEMENT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 3 EXERCICES CONSECUTIFS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FE65BB-1B91-4D46-9D6C-BFB85D58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47" y="187642"/>
            <a:ext cx="6179651" cy="19109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D517FB4-59AB-41C7-8FD0-DF9D32B1DBB9}"/>
              </a:ext>
            </a:extLst>
          </p:cNvPr>
          <p:cNvSpPr txBox="1"/>
          <p:nvPr/>
        </p:nvSpPr>
        <p:spPr>
          <a:xfrm>
            <a:off x="2249905" y="5718310"/>
            <a:ext cx="94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ALF LIBERE PEU D’EXCEDENT POUR INVESTIR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17900B-0721-4251-8763-91D4B9557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994" y="3844213"/>
            <a:ext cx="7993609" cy="1179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0768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A2145-4214-4809-A103-B241CE5A6B3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5678" y="189744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Une dynamique financière à conforter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6B9AF0-3F62-4971-A15A-E8C27F23EDFB}"/>
              </a:ext>
            </a:extLst>
          </p:cNvPr>
          <p:cNvSpPr txBox="1"/>
          <p:nvPr/>
        </p:nvSpPr>
        <p:spPr>
          <a:xfrm>
            <a:off x="1" y="563117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Une dotation aux amortissements qui continue à peser lourdement sur le budget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70487D-1BCA-47DD-8C34-DB6CACA2F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0" y="1724982"/>
            <a:ext cx="11315297" cy="3408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156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D5590-780C-4B26-9C8A-9019A6423D4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32217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La mobilisation de l’emprunt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82ACF2-3BEC-4CBA-90C6-59A23B878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5711"/>
            <a:ext cx="3578087" cy="33916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REVERSEMENT DE L’EPARGNE BRUTE: 1,295 M€ POUR LIMITER LE RECOURS A L’EMPRUNT</a:t>
            </a:r>
          </a:p>
          <a:p>
            <a:endParaRPr lang="fr-FR" dirty="0"/>
          </a:p>
          <a:p>
            <a:r>
              <a:rPr lang="fr-FR" dirty="0"/>
              <a:t>REVERSEMENT DE 500 K€ DU RESULTAT DE FONCTIONNEMENT EN 1068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29CF61-57A9-42B4-890A-CE4AB7DB5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08" y="1492899"/>
            <a:ext cx="7725848" cy="38944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DF2658-FCFF-4791-906F-CA33A3F41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6674" y="5586948"/>
            <a:ext cx="481626" cy="371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908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D48980-9887-495C-884D-C5287556F0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09979" y="1514412"/>
            <a:ext cx="2974213" cy="285118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2019 – 2026 : UNE CAPACITÉ DE DESENDETTEMENT QUI EST DANS LA MOYENNE 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(UNITE=ANNEE)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CF9A11-79E1-49EF-B31B-199A3B96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053" y="344371"/>
            <a:ext cx="6336968" cy="230035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369BB95-404C-4795-ADF7-08D60139D9AB}"/>
              </a:ext>
            </a:extLst>
          </p:cNvPr>
          <p:cNvSpPr txBox="1"/>
          <p:nvPr/>
        </p:nvSpPr>
        <p:spPr>
          <a:xfrm>
            <a:off x="2476188" y="6050231"/>
            <a:ext cx="925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GLOBAL DE DETTE CORRECTE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 RAPPORT AU NIVEAU DE l’EPARGNE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(Moyenne nationale EPCI 2017= 4,6 ans)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06AD3B-3113-4D41-AE67-00D269BFF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852" y="4112608"/>
            <a:ext cx="8058303" cy="994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1382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94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5977FA-0DE7-4511-AFF7-17207F87F36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6590" y="1302457"/>
            <a:ext cx="3173931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niveau d’endettement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satisfaisant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A73A68-CD90-4C10-9447-6FAC384A85B1}"/>
              </a:ext>
            </a:extLst>
          </p:cNvPr>
          <p:cNvSpPr txBox="1"/>
          <p:nvPr/>
        </p:nvSpPr>
        <p:spPr>
          <a:xfrm>
            <a:off x="2013555" y="5640379"/>
            <a:ext cx="1017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POSSIBILITE D’EMPRUNTER QUI NE DEPEND QUE DE LA SOLVABILITE D’ALF = SECTION DE FONCTIONNEMENT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75875-5A43-4154-8373-8D40A5036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316" y="437787"/>
            <a:ext cx="5692094" cy="20662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0A6AD1-02AD-4F35-B1A9-4A3DF7E31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471" y="3992858"/>
            <a:ext cx="8260142" cy="1019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2220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229142" y="4512230"/>
            <a:ext cx="7947014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BUDGETS ANNEXES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Délibérations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CA18 et BP19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38574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2E33C-CE77-47DC-BC05-2E1018D354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4044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2019: La structure des budgets évolue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C3D33F7-64DA-4754-A9F0-656B2AC81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27942" y="2385191"/>
            <a:ext cx="1511631" cy="24603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96D98-6739-43BC-9385-AC609548146B}"/>
              </a:ext>
            </a:extLst>
          </p:cNvPr>
          <p:cNvSpPr/>
          <p:nvPr/>
        </p:nvSpPr>
        <p:spPr>
          <a:xfrm>
            <a:off x="532321" y="3044730"/>
            <a:ext cx="1205753" cy="1141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Budget annexe ZA (41900)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09BF999-B61A-4DBD-9946-95756F8D1F71}"/>
              </a:ext>
            </a:extLst>
          </p:cNvPr>
          <p:cNvCxnSpPr/>
          <p:nvPr/>
        </p:nvCxnSpPr>
        <p:spPr>
          <a:xfrm>
            <a:off x="1882588" y="3615389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9D789DF-5DF8-4052-8F36-E2A97E635C7A}"/>
              </a:ext>
            </a:extLst>
          </p:cNvPr>
          <p:cNvCxnSpPr>
            <a:cxnSpLocks/>
          </p:cNvCxnSpPr>
          <p:nvPr/>
        </p:nvCxnSpPr>
        <p:spPr>
          <a:xfrm>
            <a:off x="1882588" y="3615389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0B52EB1-F9AC-4F27-AB1F-7135B87CF993}"/>
              </a:ext>
            </a:extLst>
          </p:cNvPr>
          <p:cNvCxnSpPr>
            <a:cxnSpLocks/>
          </p:cNvCxnSpPr>
          <p:nvPr/>
        </p:nvCxnSpPr>
        <p:spPr>
          <a:xfrm flipV="1">
            <a:off x="1882588" y="2918012"/>
            <a:ext cx="914400" cy="691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4A759621-551A-4919-B217-3BB73F86BD29}"/>
              </a:ext>
            </a:extLst>
          </p:cNvPr>
          <p:cNvSpPr txBox="1"/>
          <p:nvPr/>
        </p:nvSpPr>
        <p:spPr>
          <a:xfrm>
            <a:off x="645459" y="1869141"/>
            <a:ext cx="109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896EBD-C310-47DE-9AF6-8143B3AA43E6}"/>
              </a:ext>
            </a:extLst>
          </p:cNvPr>
          <p:cNvSpPr txBox="1"/>
          <p:nvPr/>
        </p:nvSpPr>
        <p:spPr>
          <a:xfrm>
            <a:off x="3346958" y="1750352"/>
            <a:ext cx="109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A8DD28-692E-4909-B5D0-6B3B5E403A75}"/>
              </a:ext>
            </a:extLst>
          </p:cNvPr>
          <p:cNvSpPr/>
          <p:nvPr/>
        </p:nvSpPr>
        <p:spPr>
          <a:xfrm>
            <a:off x="9230815" y="2251920"/>
            <a:ext cx="1641621" cy="1141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Budget autonome CIAS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222364-697C-41E0-A0B6-EDC09D50A2EA}"/>
              </a:ext>
            </a:extLst>
          </p:cNvPr>
          <p:cNvSpPr/>
          <p:nvPr/>
        </p:nvSpPr>
        <p:spPr>
          <a:xfrm>
            <a:off x="5763912" y="3876719"/>
            <a:ext cx="2452240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EHPAD: </a:t>
            </a:r>
          </a:p>
          <a:p>
            <a:pPr algn="ctr"/>
            <a:r>
              <a:rPr lang="fr-F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Annexe du budget général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B75B02-FD97-4EF6-97E5-434CF5FF915D}"/>
              </a:ext>
            </a:extLst>
          </p:cNvPr>
          <p:cNvSpPr/>
          <p:nvPr/>
        </p:nvSpPr>
        <p:spPr>
          <a:xfrm>
            <a:off x="8901560" y="3867007"/>
            <a:ext cx="2452240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EHPAD: </a:t>
            </a:r>
          </a:p>
          <a:p>
            <a:pPr algn="ctr"/>
            <a:r>
              <a:rPr lang="fr-FR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Annexe du Budget autonome CIAS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4A1EDD-5E89-41EA-8F81-80E77CCF5363}"/>
              </a:ext>
            </a:extLst>
          </p:cNvPr>
          <p:cNvSpPr/>
          <p:nvPr/>
        </p:nvSpPr>
        <p:spPr>
          <a:xfrm>
            <a:off x="6178840" y="2301128"/>
            <a:ext cx="1492230" cy="1127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Budget Général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0DEB2C7-5BF9-4877-9ECF-6D9A2573D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258" y="1542818"/>
            <a:ext cx="1146147" cy="49991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EE1D8E0-9D4F-4A69-862B-1E16FC9C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9090" y="1559988"/>
            <a:ext cx="1140051" cy="493819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E789B9B-0E40-4B8F-B731-D7B351DBA7D3}"/>
              </a:ext>
            </a:extLst>
          </p:cNvPr>
          <p:cNvCxnSpPr>
            <a:cxnSpLocks/>
          </p:cNvCxnSpPr>
          <p:nvPr/>
        </p:nvCxnSpPr>
        <p:spPr>
          <a:xfrm>
            <a:off x="6926707" y="3474983"/>
            <a:ext cx="0" cy="4017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Image 30">
            <a:extLst>
              <a:ext uri="{FF2B5EF4-FFF2-40B4-BE49-F238E27FC236}">
                <a16:creationId xmlns:a16="http://schemas.microsoft.com/office/drawing/2014/main" id="{20B76FDF-4382-4834-AFFC-F01E393DE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8451" y="3464762"/>
            <a:ext cx="164606" cy="48162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D4FB8FE-B4D7-4769-959D-EAADFCDD12FA}"/>
              </a:ext>
            </a:extLst>
          </p:cNvPr>
          <p:cNvSpPr txBox="1"/>
          <p:nvPr/>
        </p:nvSpPr>
        <p:spPr>
          <a:xfrm>
            <a:off x="8361195" y="5486271"/>
            <a:ext cx="3563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Vote du budget/CA par le conseil d’administration</a:t>
            </a:r>
          </a:p>
          <a:p>
            <a:pPr algn="ctr"/>
            <a:r>
              <a:rPr lang="fr-FR" dirty="0"/>
              <a:t>Lien avec le budget ALF – subvention d’exploitation au CIAS </a:t>
            </a:r>
          </a:p>
          <a:p>
            <a:pPr algn="ctr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53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5AF9D-58DE-4F86-AA0B-B8ADF24C73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fr-FR" dirty="0"/>
              <a:t>Budget ZAC (Ambert)-41900 </a:t>
            </a:r>
            <a:r>
              <a:rPr lang="fr-FR" dirty="0">
                <a:solidFill>
                  <a:srgbClr val="FF0000"/>
                </a:solidFill>
              </a:rPr>
              <a:t>CA18</a:t>
            </a:r>
            <a:r>
              <a:rPr lang="fr-FR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9C775D-7BAD-4EF7-8FDD-6EACDEA4E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1" y="1733427"/>
            <a:ext cx="4563594" cy="1562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313E7D-A466-41EF-9B50-96FF8269E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91" y="3863506"/>
            <a:ext cx="4663977" cy="14076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479458-4742-45F7-A208-5FCB10908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634" y="2036772"/>
            <a:ext cx="5330242" cy="124486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0C6891-2F61-4816-A4AF-CA2C209C5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131" y="4026293"/>
            <a:ext cx="5487786" cy="124486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9440721-1872-4B08-B98E-B9CBAEB09EE1}"/>
              </a:ext>
            </a:extLst>
          </p:cNvPr>
          <p:cNvSpPr txBox="1"/>
          <p:nvPr/>
        </p:nvSpPr>
        <p:spPr>
          <a:xfrm>
            <a:off x="1030072" y="5699163"/>
            <a:ext cx="965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ECRITURES DE STOCKS PRINCIPALEMENT / NETTOYAGE ZA DE MARAT SINON RAS SUR L’ACTIVITÉ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CB62FC-0B37-4E15-89AE-8704181473E8}"/>
              </a:ext>
            </a:extLst>
          </p:cNvPr>
          <p:cNvSpPr txBox="1"/>
          <p:nvPr/>
        </p:nvSpPr>
        <p:spPr>
          <a:xfrm>
            <a:off x="10023743" y="566241"/>
            <a:ext cx="1702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Marat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des Barthes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de Marsac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ED6615C-E9FA-4F67-880A-6EB18821173E}"/>
              </a:ext>
            </a:extLst>
          </p:cNvPr>
          <p:cNvSpPr/>
          <p:nvPr/>
        </p:nvSpPr>
        <p:spPr>
          <a:xfrm>
            <a:off x="11725835" y="5096435"/>
            <a:ext cx="147918" cy="174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338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78FE31-3206-45D1-AB2E-C3AD0CB6E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67" y="1119846"/>
            <a:ext cx="5720119" cy="16821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3D7C1C-49AE-41F4-84B3-0601AC724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67" y="3774117"/>
            <a:ext cx="5720119" cy="14790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CEB5AC-BB8D-4311-A410-831F762A4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206" y="2802031"/>
            <a:ext cx="6444597" cy="10321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B44943-5CA5-4C9F-A0B8-B836536F4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206" y="5193128"/>
            <a:ext cx="6444597" cy="124371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EC7EBCC4-8847-41AA-A2A1-8F235B4EB42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58082"/>
            <a:ext cx="11275603" cy="1325563"/>
          </a:xfrm>
        </p:spPr>
        <p:txBody>
          <a:bodyPr/>
          <a:lstStyle/>
          <a:p>
            <a:pPr algn="ctr"/>
            <a:r>
              <a:rPr lang="fr-FR" dirty="0"/>
              <a:t>Budget ZAC des Barthes (Ambert)-41900 </a:t>
            </a:r>
            <a:r>
              <a:rPr lang="fr-FR" dirty="0">
                <a:solidFill>
                  <a:srgbClr val="FF0000"/>
                </a:solidFill>
              </a:rPr>
              <a:t>BP19</a:t>
            </a:r>
            <a:r>
              <a:rPr lang="fr-FR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9450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FA705-BD97-4001-A263-3A8EEDB6C61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Budget ZA Marat (43900)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DDD5BE6-4897-4B7A-A519-4E009CD00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084" y="1866656"/>
            <a:ext cx="6089944" cy="17909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D556A3-42AC-4CD2-93EB-047D6F78F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84" y="3920759"/>
            <a:ext cx="6042112" cy="15623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F78FDD-7116-42D4-B713-073B0ADDA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876" y="1862128"/>
            <a:ext cx="5606040" cy="9581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728085-F5B2-4B33-A5BC-A7BEBAF5B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876" y="3920759"/>
            <a:ext cx="5690979" cy="10982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CF30C7-A350-41FB-A0BA-4EDCCC3B2C18}"/>
              </a:ext>
            </a:extLst>
          </p:cNvPr>
          <p:cNvSpPr txBox="1"/>
          <p:nvPr/>
        </p:nvSpPr>
        <p:spPr>
          <a:xfrm>
            <a:off x="8794376" y="632012"/>
            <a:ext cx="309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BP19 exclusivement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6EE059-B9A8-4610-9244-39EAF9318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8406" y="5149857"/>
            <a:ext cx="158510" cy="188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206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A5AD37-2306-4D6D-883D-2F60F3F71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/>
          </a:blip>
          <a:srcRect l="13104" r="295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9A6F0E9-2C52-4AA9-8A65-E35A1C8019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841" y="-81623"/>
            <a:ext cx="9391115" cy="1325563"/>
          </a:xfrm>
        </p:spPr>
        <p:txBody>
          <a:bodyPr>
            <a:normAutofit/>
          </a:bodyPr>
          <a:lstStyle/>
          <a:p>
            <a:r>
              <a:rPr lang="fr-FR" dirty="0"/>
              <a:t>Les principales réalisations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97CA5E-9E01-49C9-A151-36F3A8DE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5" y="1334278"/>
            <a:ext cx="8406881" cy="5523712"/>
          </a:xfrm>
        </p:spPr>
        <p:txBody>
          <a:bodyPr numCol="3" anchor="t">
            <a:normAutofit/>
          </a:bodyPr>
          <a:lstStyle/>
          <a:p>
            <a:pPr marL="0" indent="0">
              <a:buNone/>
            </a:pPr>
            <a:r>
              <a:rPr lang="fr-FR" sz="1400" b="1" dirty="0"/>
              <a:t>PISCINE : 2,07M€</a:t>
            </a:r>
          </a:p>
          <a:p>
            <a:pPr marL="0" indent="0">
              <a:buNone/>
            </a:pPr>
            <a:r>
              <a:rPr lang="fr-FR" sz="1400" b="1" dirty="0"/>
              <a:t>TEPCV ALF ET HL : 771 K€</a:t>
            </a:r>
          </a:p>
          <a:p>
            <a:pPr marL="0" indent="0">
              <a:buNone/>
            </a:pPr>
            <a:r>
              <a:rPr lang="fr-FR" sz="1400" b="1" dirty="0"/>
              <a:t>MSAP DE VIVEROLS: 762 K€</a:t>
            </a:r>
          </a:p>
          <a:p>
            <a:pPr marL="0" indent="0">
              <a:buNone/>
            </a:pPr>
            <a:r>
              <a:rPr lang="fr-FR" sz="1400" b="1" dirty="0"/>
              <a:t>GITE DE DORE: 672 K€</a:t>
            </a:r>
          </a:p>
          <a:p>
            <a:pPr marL="0" indent="0">
              <a:buNone/>
            </a:pPr>
            <a:r>
              <a:rPr lang="fr-FR" sz="1400" b="1" dirty="0"/>
              <a:t>TELESKI: 443 K€</a:t>
            </a:r>
          </a:p>
          <a:p>
            <a:pPr marL="0" indent="0">
              <a:buNone/>
            </a:pPr>
            <a:r>
              <a:rPr lang="fr-FR" sz="1400" b="1" dirty="0"/>
              <a:t>VEHICULE RAMASSAGE DES OM: 173 K€</a:t>
            </a:r>
          </a:p>
          <a:p>
            <a:pPr marL="0" indent="0">
              <a:buNone/>
            </a:pPr>
            <a:r>
              <a:rPr lang="fr-FR" sz="1400" b="1" dirty="0"/>
              <a:t>LOGEMENTS OLLIERGUES 2030: 160K€</a:t>
            </a:r>
          </a:p>
          <a:p>
            <a:pPr marL="0" indent="0">
              <a:buNone/>
            </a:pPr>
            <a:r>
              <a:rPr lang="fr-FR" sz="1400" b="1" dirty="0"/>
              <a:t>ACHAT DAMEUSE : 144 K€</a:t>
            </a:r>
          </a:p>
          <a:p>
            <a:pPr marL="0" indent="0">
              <a:buNone/>
            </a:pPr>
            <a:r>
              <a:rPr lang="fr-FR" sz="1400" b="1" dirty="0"/>
              <a:t>EQUIPEMENTS DE COLLECTE: 142 K€</a:t>
            </a:r>
          </a:p>
          <a:p>
            <a:pPr marL="0" indent="0">
              <a:buNone/>
            </a:pPr>
            <a:r>
              <a:rPr lang="fr-FR" sz="1400" b="1" dirty="0"/>
              <a:t>LOGEMENTS ST GERVAIS: 58 K€</a:t>
            </a:r>
          </a:p>
          <a:p>
            <a:pPr marL="0" indent="0">
              <a:buNone/>
            </a:pPr>
            <a:r>
              <a:rPr lang="fr-FR" sz="1400" b="1" dirty="0"/>
              <a:t>INFORMATIQUE ET LOGICIEL: 51 K€</a:t>
            </a:r>
          </a:p>
          <a:p>
            <a:pPr marL="0" indent="0">
              <a:buNone/>
            </a:pPr>
            <a:r>
              <a:rPr lang="fr-FR" sz="1400" b="1" dirty="0"/>
              <a:t>LOGICIELS COMMUNES: 46K€</a:t>
            </a:r>
          </a:p>
          <a:p>
            <a:pPr marL="0" indent="0">
              <a:buNone/>
            </a:pPr>
            <a:r>
              <a:rPr lang="fr-FR" sz="1400" b="1" dirty="0"/>
              <a:t>AMENAGEMENTS EXTERIEURS MDE EGLISOLLES: 41K€</a:t>
            </a:r>
          </a:p>
          <a:p>
            <a:pPr marL="0" indent="0">
              <a:buNone/>
            </a:pPr>
            <a:r>
              <a:rPr lang="fr-FR" sz="1400" b="1" dirty="0"/>
              <a:t>ACQUISITION COTE DU PONT: 41K€</a:t>
            </a:r>
          </a:p>
          <a:p>
            <a:pPr marL="0" indent="0">
              <a:buNone/>
            </a:pPr>
            <a:r>
              <a:rPr lang="fr-FR" sz="1400" b="1" dirty="0"/>
              <a:t>DOCUMENTS D’URBANISME: 40K€</a:t>
            </a:r>
          </a:p>
          <a:p>
            <a:pPr marL="0" indent="0">
              <a:buNone/>
            </a:pPr>
            <a:r>
              <a:rPr lang="fr-FR" sz="1400" b="1" dirty="0"/>
              <a:t>MSAP ST GERMAIN: 36K€</a:t>
            </a:r>
          </a:p>
          <a:p>
            <a:pPr marL="0" indent="0">
              <a:buNone/>
            </a:pPr>
            <a:r>
              <a:rPr lang="fr-FR" sz="1400" b="1" dirty="0"/>
              <a:t>STATION TRAIL : 30 K€</a:t>
            </a:r>
          </a:p>
          <a:p>
            <a:pPr marL="0" indent="0">
              <a:buNone/>
            </a:pPr>
            <a:r>
              <a:rPr lang="fr-FR" sz="1400" b="1" dirty="0"/>
              <a:t>GARAGE ANNA RODIER: 28 K€</a:t>
            </a:r>
          </a:p>
          <a:p>
            <a:pPr marL="0" indent="0">
              <a:buNone/>
            </a:pPr>
            <a:r>
              <a:rPr lang="fr-FR" sz="1400" b="1" dirty="0"/>
              <a:t>SUBVENTION AAPCB AMBERT: 27 K€</a:t>
            </a:r>
          </a:p>
          <a:p>
            <a:pPr marL="0" indent="0">
              <a:buNone/>
            </a:pPr>
            <a:r>
              <a:rPr lang="fr-FR" sz="1400" b="1" dirty="0"/>
              <a:t>OT OLLIERGUES : 25 K€</a:t>
            </a:r>
          </a:p>
          <a:p>
            <a:pPr marL="0" indent="0">
              <a:buNone/>
            </a:pPr>
            <a:r>
              <a:rPr lang="fr-FR" sz="1400" b="1" dirty="0"/>
              <a:t>SUBVENTION HABITER MIEUX: 20 K€</a:t>
            </a:r>
          </a:p>
          <a:p>
            <a:pPr marL="0" indent="0">
              <a:buNone/>
            </a:pPr>
            <a:r>
              <a:rPr lang="fr-FR" sz="1400" b="1" dirty="0"/>
              <a:t>MULTIPLE RURAL DE BERTIGNAT: 18K€</a:t>
            </a:r>
          </a:p>
          <a:p>
            <a:pPr marL="0" indent="0">
              <a:buNone/>
            </a:pPr>
            <a:r>
              <a:rPr lang="fr-FR" sz="1400" b="1" dirty="0"/>
              <a:t>VOIRIES FORESTIÈRES HAUTE DORE; ORMET, CHEMINTRAND: 14K€</a:t>
            </a:r>
          </a:p>
          <a:p>
            <a:pPr marL="0" indent="0">
              <a:buNone/>
            </a:pPr>
            <a:r>
              <a:rPr lang="fr-FR" sz="1400" b="1" dirty="0"/>
              <a:t>GENDARMERIE ST GERMAIN: 14 K€</a:t>
            </a:r>
          </a:p>
          <a:p>
            <a:pPr marL="0" indent="0">
              <a:buNone/>
            </a:pPr>
            <a:r>
              <a:rPr lang="fr-FR" sz="1400" b="1" dirty="0"/>
              <a:t>ACQUISITION VTT : 12K€</a:t>
            </a:r>
          </a:p>
          <a:p>
            <a:pPr marL="0" indent="0">
              <a:buNone/>
            </a:pPr>
            <a:r>
              <a:rPr lang="fr-FR" sz="1400" b="1" dirty="0"/>
              <a:t>ESPACE SANTE ST GERMAIN: 10 K€</a:t>
            </a:r>
          </a:p>
          <a:p>
            <a:pPr marL="0" indent="0">
              <a:buNone/>
            </a:pPr>
            <a:r>
              <a:rPr lang="fr-FR" sz="1400" b="1" dirty="0"/>
              <a:t>SUBVENTION FACADES : 10 K€</a:t>
            </a:r>
          </a:p>
          <a:p>
            <a:pPr marL="0" indent="0">
              <a:buNone/>
            </a:pPr>
            <a:r>
              <a:rPr lang="fr-FR" sz="1400" b="1" dirty="0"/>
              <a:t>ACHAT INSTRUMENTS DE MUSIQUE: 10 K€</a:t>
            </a:r>
          </a:p>
          <a:p>
            <a:pPr marL="0" indent="0">
              <a:buNone/>
            </a:pPr>
            <a:r>
              <a:rPr lang="fr-FR" sz="1400" b="1" dirty="0"/>
              <a:t>MEDIATHEQUES : 10 K€</a:t>
            </a:r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  <a:p>
            <a:pPr marL="0" indent="0">
              <a:buNone/>
            </a:pPr>
            <a:endParaRPr lang="fr-FR" sz="1400" b="1" dirty="0"/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6FF168-3548-4DCF-92D5-62ECD3489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45" r="24967" b="1"/>
          <a:stretch/>
        </p:blipFill>
        <p:spPr>
          <a:xfrm>
            <a:off x="6893342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583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5F9476-9E09-4AB4-B7BB-83A2AC2768D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Budget ZA de Marsac (42900)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CD1B446-AB14-40D2-9D4C-8D6906FCD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510590"/>
            <a:ext cx="6523377" cy="19184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C15502-D304-498B-99C6-00AFBC1DF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870636"/>
            <a:ext cx="6523377" cy="16867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A5F849-D3FD-4B18-B024-365E9E014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919" y="406841"/>
            <a:ext cx="3650653" cy="6210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005CF9-3702-4CF1-B98A-58CEA4CFC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1103" y="5382719"/>
            <a:ext cx="158510" cy="1889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2319F7-9272-4958-8764-704FA3751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900" y="2088046"/>
            <a:ext cx="5521099" cy="9435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A860A0-88AD-4A15-ABED-8E8703F58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900" y="4249937"/>
            <a:ext cx="5521100" cy="10654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8436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4E0C9-1678-4B9C-A1F7-617FDC6D19B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Le budget ATELIER RELAIS-41800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AC39D41-F2DF-4FE3-AE48-E5A265D7C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28" y="1961971"/>
            <a:ext cx="6075572" cy="14670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97EEB7-F734-49C3-A966-17FDE2AA7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4183"/>
            <a:ext cx="5809103" cy="1392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71936F-9760-4790-BDBF-146B1CCA2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17" y="2285414"/>
            <a:ext cx="5886455" cy="11435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7B5773-D86E-4337-8165-21AFEB240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117" y="3964254"/>
            <a:ext cx="5809103" cy="1634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BBDA9F-2353-452E-817D-64144216D9E8}"/>
              </a:ext>
            </a:extLst>
          </p:cNvPr>
          <p:cNvSpPr/>
          <p:nvPr/>
        </p:nvSpPr>
        <p:spPr>
          <a:xfrm>
            <a:off x="9372600" y="201932"/>
            <a:ext cx="2228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 TOUR/MEY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 BOUL VERTO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 TRAPON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 AMBERT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 COMPTE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 FEDIT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 LIVRABOIS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 BERTIGNAT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E96FCF-66E3-42E9-86A6-AE397A4058C4}"/>
              </a:ext>
            </a:extLst>
          </p:cNvPr>
          <p:cNvSpPr txBox="1"/>
          <p:nvPr/>
        </p:nvSpPr>
        <p:spPr>
          <a:xfrm>
            <a:off x="3124940" y="6107837"/>
            <a:ext cx="495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 DE L’IMMOBILIER D’ENTREPRISE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9CB33C-B21F-4EEE-B110-A34EAFA8F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1745" y="5664164"/>
            <a:ext cx="158510" cy="1889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A1DDA6-F5C3-42D3-8363-72D74F7372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07" y="5583955"/>
            <a:ext cx="164606" cy="188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318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10529-0652-4620-BE11-914C8E84A97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Le budget Gîte d’entreprise-42000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291F38-F75A-454E-B7BD-4EE896444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865" y="3747247"/>
            <a:ext cx="6081261" cy="14076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117B2D-3D5B-4024-8F68-4766C292A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93" y="1981303"/>
            <a:ext cx="5922633" cy="14076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38C9C6-7125-485D-B2C7-D948CB163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0" y="3845355"/>
            <a:ext cx="5420715" cy="9435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9F9508-E506-4BD4-8BA7-E68D8A371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17" y="1877535"/>
            <a:ext cx="4772083" cy="14076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E20355-EBDB-485E-B168-512B8F58BE92}"/>
              </a:ext>
            </a:extLst>
          </p:cNvPr>
          <p:cNvSpPr txBox="1"/>
          <p:nvPr/>
        </p:nvSpPr>
        <p:spPr>
          <a:xfrm>
            <a:off x="3400148" y="6026173"/>
            <a:ext cx="718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CHANTIER DE CREATION DES GITES DE DORE L’EGLISE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33067-4421-45D9-BDE1-EC6B8117737D}"/>
              </a:ext>
            </a:extLst>
          </p:cNvPr>
          <p:cNvSpPr/>
          <p:nvPr/>
        </p:nvSpPr>
        <p:spPr>
          <a:xfrm>
            <a:off x="9615996" y="226977"/>
            <a:ext cx="1932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 DORE L'EGLIS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 VERTO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 OLLIERGUES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2615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9C055-346E-4278-AC2D-ADB9EF2F328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Budget ACTIVITES COMMERCIALES -42300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581B10-06BE-467C-ADAF-7C7C516E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832" y="4090300"/>
            <a:ext cx="6324168" cy="14076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970046-F0C2-452D-8699-1FEBCCAE4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832" y="1866656"/>
            <a:ext cx="6324168" cy="15623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4CEEC-BB41-4FDD-9DB0-0A039A549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90300"/>
            <a:ext cx="5799086" cy="14076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F33D08-A672-45A5-9FD4-7C14972CB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66656"/>
            <a:ext cx="5658819" cy="16125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11C1AB-52D3-4C09-9CF4-350EDF2EBD2E}"/>
              </a:ext>
            </a:extLst>
          </p:cNvPr>
          <p:cNvSpPr txBox="1"/>
          <p:nvPr/>
        </p:nvSpPr>
        <p:spPr>
          <a:xfrm>
            <a:off x="1050202" y="5898784"/>
            <a:ext cx="1107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RÉALISATION DES TRAVAUX DU TÉLÉSKI A PRABOURE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ACTIVITE DE LA STATION DE CARBURANTS DE ST ANTHEME (737K€ d’achat de carburants)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AE61D5-7921-4297-B7F2-2772F6D8E256}"/>
              </a:ext>
            </a:extLst>
          </p:cNvPr>
          <p:cNvSpPr/>
          <p:nvPr/>
        </p:nvSpPr>
        <p:spPr>
          <a:xfrm>
            <a:off x="10689564" y="11996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STATION MARAT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STATION ST ANT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RC LE BRUGERON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RC LOT ARLANC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CAVE VINS SAUV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MULTI SAILLANT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SKI PRABOURE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 FOUGEROUSE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8199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67722-7C89-4851-A8D1-F785A116C84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Le Budget du SPANC-42500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8961A87-7335-45EB-8757-67E0B2E5A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201" y="1953370"/>
            <a:ext cx="6051799" cy="17745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4D0331-3A4C-46DC-8E32-397DE2ACA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3" y="4250195"/>
            <a:ext cx="6284696" cy="14027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FDB8B5C-D43B-405B-A952-982828E48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759" y="1953370"/>
            <a:ext cx="5850040" cy="10701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7D7242-52BA-4A61-8862-4B366FF55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425" y="4406691"/>
            <a:ext cx="5440512" cy="112635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F7E2D1-F1D3-4642-AAC8-CE1CFC184BA2}"/>
              </a:ext>
            </a:extLst>
          </p:cNvPr>
          <p:cNvSpPr txBox="1"/>
          <p:nvPr/>
        </p:nvSpPr>
        <p:spPr>
          <a:xfrm>
            <a:off x="1065320" y="6054571"/>
            <a:ext cx="847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CHOIX DE FAIRE LES AVANCES SUR SUBVENTION DE L’AGENCE DE L’EAU (CH65 et CH74)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3482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33FEC-E5D5-4C2B-AA4D-5356AC02C3F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7553" y="118612"/>
            <a:ext cx="12014447" cy="1325563"/>
          </a:xfrm>
        </p:spPr>
        <p:txBody>
          <a:bodyPr/>
          <a:lstStyle/>
          <a:p>
            <a:pPr algn="ctr"/>
            <a:r>
              <a:rPr lang="fr-FR" dirty="0"/>
              <a:t>Le Budget Lotissement route de Beurières-42600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A4ECC8C-341C-4C09-9339-AC97A6927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7341" y="5348443"/>
            <a:ext cx="5948775" cy="12104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D2B05F-34E5-4672-83AB-A782011B6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341" y="3025183"/>
            <a:ext cx="6334659" cy="9447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CA4459-4C57-43FB-A38A-C02EBF1DF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9766"/>
            <a:ext cx="6603409" cy="14440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9CCABE-721F-4A0E-8CC1-F7DFA819D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553" y="1444175"/>
            <a:ext cx="6168562" cy="14719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957088-04BA-4AF6-AB1A-CF03809BD693}"/>
              </a:ext>
            </a:extLst>
          </p:cNvPr>
          <p:cNvSpPr txBox="1"/>
          <p:nvPr/>
        </p:nvSpPr>
        <p:spPr>
          <a:xfrm>
            <a:off x="6603409" y="1781954"/>
            <a:ext cx="790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DÉMOLITION DE MUR ET FRAIS D’ACTE NOTARIÉ AU CH011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0369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5D85A6-DCDC-45F2-BB56-632605E83BD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825078" cy="1325563"/>
          </a:xfrm>
        </p:spPr>
        <p:txBody>
          <a:bodyPr/>
          <a:lstStyle/>
          <a:p>
            <a:r>
              <a:rPr lang="fr-FR" dirty="0"/>
              <a:t>Budget EHPAD – 42400 </a:t>
            </a:r>
            <a:r>
              <a:rPr lang="fr-FR" dirty="0">
                <a:solidFill>
                  <a:srgbClr val="FF0000"/>
                </a:solidFill>
              </a:rPr>
              <a:t>(CA uniquement)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1FEC28-A125-48C2-9EE2-79DFF5043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67" y="1759336"/>
            <a:ext cx="5218689" cy="13803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718A7E-3B3E-4180-8530-89EB6D54D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89" y="3762643"/>
            <a:ext cx="5320353" cy="13803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244D47-D10E-4593-98F7-4EA903E7D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903" y="1794917"/>
            <a:ext cx="5063375" cy="17783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DB1D84-1201-4982-9D83-58D604E0F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679" y="3861984"/>
            <a:ext cx="5011599" cy="1325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5246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71F0D98-09A3-4137-9257-2D82BF4100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4525347"/>
            <a:ext cx="7800392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LES BUDGETS AUTONOMES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INFORMATIONS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16003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549F6-A7F0-4C99-B1F1-2AD6AEFAFB1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33441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EPIC Tourisme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A60ABE4-2971-4726-9DFA-C35582AE4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84613" y="3366036"/>
            <a:ext cx="9516808" cy="24926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5F3627-27D7-4267-A8F4-EE8B0DAB0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669" y="1218250"/>
            <a:ext cx="9476696" cy="19366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5A94D6-7846-4739-9E1B-CCFE42240140}"/>
              </a:ext>
            </a:extLst>
          </p:cNvPr>
          <p:cNvSpPr txBox="1"/>
          <p:nvPr/>
        </p:nvSpPr>
        <p:spPr>
          <a:xfrm>
            <a:off x="506026" y="6069852"/>
            <a:ext cx="1149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budget opérationnel avec délégation Maison du tourisme (Maintien d’un BP19 pour régularisations éventuelles)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68631E-BD48-4A64-BE0E-EEDE024C6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7387" y="5647059"/>
            <a:ext cx="164606" cy="188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3094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485A6-968D-486A-A5EC-740105A1AE5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45435" y="-149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CIAS-46000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615651-552E-4DD1-AB45-687786B5C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7" y="972670"/>
            <a:ext cx="7368161" cy="15014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81DFFB-C504-4AC5-98BF-6F4E5A24A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57" y="2541327"/>
            <a:ext cx="7368160" cy="16866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E340FB-A9DE-4BC7-8A2F-FEF5A2FF1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166" y="4362231"/>
            <a:ext cx="8560313" cy="12529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28093A-2E06-4AD6-AE96-351D277DC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687" y="5696573"/>
            <a:ext cx="7871792" cy="1152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71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B5AC43-A131-4D01-8C08-9AB1C224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609322" cy="30658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A9C374-8997-470C-BB37-B5B5EF70D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652" y="4752914"/>
            <a:ext cx="5196471" cy="21050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2E8E87-65D0-412A-8737-DCFD4ADF1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210" y="22289"/>
            <a:ext cx="3182789" cy="23886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668350-2EE2-4162-B9AC-095EE8774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070" y="3913189"/>
            <a:ext cx="5384929" cy="30231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72780B-1CCA-40FA-BFBB-B00961306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65868"/>
            <a:ext cx="4591034" cy="19282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FDD58D-987E-41F8-96C0-A91C0638EF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04" y="4994102"/>
            <a:ext cx="3325588" cy="18638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D0A74E-C8E8-44AF-8681-012A8683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4078" y="1770793"/>
            <a:ext cx="2417897" cy="32233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6DECA9-01F3-4BAE-B509-1E032CBFC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784" y="35643"/>
            <a:ext cx="2614976" cy="17433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FF7D12-0924-4A03-8E23-33B3CC7174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1067" y="0"/>
            <a:ext cx="2917570" cy="21881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41DD0F-ECD7-4BC4-B610-4BB8F802D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4332" y="1699994"/>
            <a:ext cx="4071359" cy="28451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86C00DE-3BA0-4A05-A597-3D8AF87FC1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6166" y="2188178"/>
            <a:ext cx="2135833" cy="230393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3A58BFB-1264-475A-8DAE-072AC6A6BD98}"/>
              </a:ext>
            </a:extLst>
          </p:cNvPr>
          <p:cNvSpPr txBox="1"/>
          <p:nvPr/>
        </p:nvSpPr>
        <p:spPr>
          <a:xfrm>
            <a:off x="205873" y="190033"/>
            <a:ext cx="212677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REALISATIONS 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2224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604031-C8E0-4913-958F-0E9E83DD8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9" y="2216963"/>
            <a:ext cx="3661831" cy="244427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721AB0-2F19-4575-84F4-9A5E95E1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421682"/>
            <a:ext cx="5852897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vos questions, remarques et suggestions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158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RESPONSE_KEYRANGE" val="1-100"/>
  <p:tag name="ARS_PPT_DBNAME" val="caeff6fe-4bb8-45df-af26-48477eac7fb1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2998</Words>
  <Application>Microsoft Office PowerPoint</Application>
  <PresentationFormat>Grand écran</PresentationFormat>
  <Paragraphs>520</Paragraphs>
  <Slides>90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90</vt:i4>
      </vt:variant>
    </vt:vector>
  </HeadingPairs>
  <TitlesOfParts>
    <vt:vector size="97" baseType="lpstr">
      <vt:lpstr>Arial</vt:lpstr>
      <vt:lpstr>Calibri</vt:lpstr>
      <vt:lpstr>Calibri Light</vt:lpstr>
      <vt:lpstr>Garamond</vt:lpstr>
      <vt:lpstr>Gill Sans MT</vt:lpstr>
      <vt:lpstr>Thème Office</vt:lpstr>
      <vt:lpstr>1_Thème Office</vt:lpstr>
      <vt:lpstr>Présentation PowerPoint</vt:lpstr>
      <vt:lpstr>DES COMPTES ADMINISTRATIFS 2018  AU BUDGET PRIMITIF 2019</vt:lpstr>
      <vt:lpstr>Présentation PowerPoint</vt:lpstr>
      <vt:lpstr>Présentation PowerPoint</vt:lpstr>
      <vt:lpstr> MESURES APPLIQUEES POUR LE VOTE DU BUDGET</vt:lpstr>
      <vt:lpstr>LES MESURES PROPOSEES POUR 2019-2021</vt:lpstr>
      <vt:lpstr>Présentation PowerPoint</vt:lpstr>
      <vt:lpstr>Les principales réalisations</vt:lpstr>
      <vt:lpstr>Présentation PowerPoint</vt:lpstr>
      <vt:lpstr>LES RESULTATS 2018</vt:lpstr>
      <vt:lpstr>2018: UNE ANNEE PEU ORDINAIRE….</vt:lpstr>
      <vt:lpstr>Présentation PowerPoint</vt:lpstr>
      <vt:lpstr>Présentation PowerPoint</vt:lpstr>
      <vt:lpstr>Présentation PowerPoint</vt:lpstr>
      <vt:lpstr>L’AFFECTATION DES RESULTATS</vt:lpstr>
      <vt:lpstr>Présentation PowerPoint</vt:lpstr>
      <vt:lpstr>ELABORATION BUDGETAIRE: RESERVES PREALABLES</vt:lpstr>
      <vt:lpstr>DEPUIS LE DOB….ALF A PRIS DES DECISIONS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COMPTES SPECIFIQUES:  6281.Contributions</vt:lpstr>
      <vt:lpstr>COMPTES SPECIFIQUES: 6574 Subventions aux associations</vt:lpstr>
      <vt:lpstr>Les subventions aux associations ADG-AFE</vt:lpstr>
      <vt:lpstr>Les subventions aux associations CULTURE</vt:lpstr>
      <vt:lpstr>Les subventions aux associations EJE-SPORTS</vt:lpstr>
      <vt:lpstr>Les subventions aux associations SOCIAL-ECONOMIE</vt:lpstr>
      <vt:lpstr>IMPACTS DES BUDGETS ANNEXES SUR LE BUDGET PRINCIPAL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RECETTES d’ALF</vt:lpstr>
      <vt:lpstr>Evolutions des recettes d’ALF</vt:lpstr>
      <vt:lpstr>EVOLUTION PREVISIONNELLE DES DOTATIONS</vt:lpstr>
      <vt:lpstr>FPIC ET ATTRIBUTIONS DE COMPENSATION</vt:lpstr>
      <vt:lpstr>Présentation PowerPoint</vt:lpstr>
      <vt:lpstr>FONCTIONNEMENT RECETTES 2018 vs RECETTES 2019</vt:lpstr>
      <vt:lpstr>Présentation PowerPoint</vt:lpstr>
      <vt:lpstr>Présentation PowerPoint</vt:lpstr>
      <vt:lpstr>Evolution des ressources fiscales  (Etat 1259)</vt:lpstr>
      <vt:lpstr>Réforme de la TH : le dégrèvement 2018</vt:lpstr>
      <vt:lpstr>Structure des IFER (Base 2018)</vt:lpstr>
      <vt:lpstr>Evolution des compensations fiscales</vt:lpstr>
      <vt:lpstr>Présentation PowerPoint</vt:lpstr>
      <vt:lpstr>Un avenir fait d’investissements majeurs</vt:lpstr>
      <vt:lpstr>UNE PROPOSITION D’EVOLUTION DE LA TEOM</vt:lpstr>
      <vt:lpstr>Le budget prévisionnel de la fonction OM (812)</vt:lpstr>
      <vt:lpstr>Un budget en suréquilibre pour constituer une épargne et limiter le recours aux emprunts</vt:lpstr>
      <vt:lpstr>INVESTISSEMENTS  FONCTION 812</vt:lpstr>
      <vt:lpstr>Présentation PowerPoint</vt:lpstr>
      <vt:lpstr>PLAN PREVISIONNEL D’INVESTISSEMENT AVEC REPORTS</vt:lpstr>
      <vt:lpstr>Présentation PowerPoint</vt:lpstr>
      <vt:lpstr>Présentation PowerPoint</vt:lpstr>
      <vt:lpstr>Présentation PowerPoint</vt:lpstr>
      <vt:lpstr>Présentation PowerPoint</vt:lpstr>
      <vt:lpstr>DEPENSES D’INVESTISSEMENTS</vt:lpstr>
      <vt:lpstr>RECETTES D’INVESTISSEMENT</vt:lpstr>
      <vt:lpstr>Les partenaires de l’investissement d’ALF</vt:lpstr>
      <vt:lpstr>Présentation PowerPoint</vt:lpstr>
      <vt:lpstr>ALF sort de la zone rouge mais reste convalescente</vt:lpstr>
      <vt:lpstr>Le remboursement de la dette redevient possible</vt:lpstr>
      <vt:lpstr>2019 – 2021 :  UN EFFET DE CISEAU QUI IMPACTE LA SECTION DE FONCTIONNEMENT SUR 3 EXERCICES CONSECUTIFS</vt:lpstr>
      <vt:lpstr>Une dynamique financière à conforter</vt:lpstr>
      <vt:lpstr>La mobilisation de l’emprunt</vt:lpstr>
      <vt:lpstr>2019 – 2026 : UNE CAPACITÉ DE DESENDETTEMENT QUI EST DANS LA MOYENNE  (UNITE=ANNEE) </vt:lpstr>
      <vt:lpstr>Un niveau d’endettement satisfaisant</vt:lpstr>
      <vt:lpstr>Présentation PowerPoint</vt:lpstr>
      <vt:lpstr>2019: La structure des budgets évolue</vt:lpstr>
      <vt:lpstr>Budget ZAC (Ambert)-41900 CA18 </vt:lpstr>
      <vt:lpstr>Budget ZAC des Barthes (Ambert)-41900 BP19 </vt:lpstr>
      <vt:lpstr>Budget ZA Marat (43900)</vt:lpstr>
      <vt:lpstr>Budget ZA de Marsac (42900)</vt:lpstr>
      <vt:lpstr>Le budget ATELIER RELAIS-41800</vt:lpstr>
      <vt:lpstr>Le budget Gîte d’entreprise-42000</vt:lpstr>
      <vt:lpstr>Budget ACTIVITES COMMERCIALES -42300</vt:lpstr>
      <vt:lpstr>Le Budget du SPANC-42500</vt:lpstr>
      <vt:lpstr>Le Budget Lotissement route de Beurières-42600</vt:lpstr>
      <vt:lpstr>Budget EHPAD – 42400 (CA uniquement)</vt:lpstr>
      <vt:lpstr>Présentation PowerPoint</vt:lpstr>
      <vt:lpstr>EPIC Tourisme</vt:lpstr>
      <vt:lpstr>CIAS-46000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Johan ROUGERON</dc:creator>
  <cp:lastModifiedBy>Johan ROUGERON</cp:lastModifiedBy>
  <cp:revision>128</cp:revision>
  <cp:lastPrinted>2019-04-11T11:57:24Z</cp:lastPrinted>
  <dcterms:created xsi:type="dcterms:W3CDTF">2019-04-08T11:08:58Z</dcterms:created>
  <dcterms:modified xsi:type="dcterms:W3CDTF">2019-04-30T09:19:55Z</dcterms:modified>
</cp:coreProperties>
</file>